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4"/>
    <p:sldMasterId id="2147483677" r:id="rId5"/>
    <p:sldMasterId id="2147483692" r:id="rId6"/>
  </p:sldMasterIdLst>
  <p:notesMasterIdLst>
    <p:notesMasterId r:id="rId50"/>
  </p:notesMasterIdLst>
  <p:handoutMasterIdLst>
    <p:handoutMasterId r:id="rId51"/>
  </p:handoutMasterIdLst>
  <p:sldIdLst>
    <p:sldId id="2126986923" r:id="rId7"/>
    <p:sldId id="2126986899" r:id="rId8"/>
    <p:sldId id="2126986900" r:id="rId9"/>
    <p:sldId id="2126986901" r:id="rId10"/>
    <p:sldId id="2126986902" r:id="rId11"/>
    <p:sldId id="2126986907" r:id="rId12"/>
    <p:sldId id="274" r:id="rId13"/>
    <p:sldId id="2126986906" r:id="rId14"/>
    <p:sldId id="275" r:id="rId15"/>
    <p:sldId id="258" r:id="rId16"/>
    <p:sldId id="284" r:id="rId17"/>
    <p:sldId id="2126986905" r:id="rId18"/>
    <p:sldId id="6869" r:id="rId19"/>
    <p:sldId id="286" r:id="rId20"/>
    <p:sldId id="2126986903" r:id="rId21"/>
    <p:sldId id="297" r:id="rId22"/>
    <p:sldId id="311" r:id="rId23"/>
    <p:sldId id="295" r:id="rId24"/>
    <p:sldId id="312" r:id="rId25"/>
    <p:sldId id="301" r:id="rId26"/>
    <p:sldId id="288" r:id="rId27"/>
    <p:sldId id="313" r:id="rId28"/>
    <p:sldId id="303" r:id="rId29"/>
    <p:sldId id="314" r:id="rId30"/>
    <p:sldId id="305" r:id="rId31"/>
    <p:sldId id="306" r:id="rId32"/>
    <p:sldId id="307" r:id="rId33"/>
    <p:sldId id="302" r:id="rId34"/>
    <p:sldId id="6879" r:id="rId35"/>
    <p:sldId id="309" r:id="rId36"/>
    <p:sldId id="2126986911" r:id="rId37"/>
    <p:sldId id="2126986921" r:id="rId38"/>
    <p:sldId id="6787" r:id="rId39"/>
    <p:sldId id="6845" r:id="rId40"/>
    <p:sldId id="2126986915" r:id="rId41"/>
    <p:sldId id="2126986916" r:id="rId42"/>
    <p:sldId id="2126986917" r:id="rId43"/>
    <p:sldId id="2126986920" r:id="rId44"/>
    <p:sldId id="6788" r:id="rId45"/>
    <p:sldId id="256" r:id="rId46"/>
    <p:sldId id="6797" r:id="rId47"/>
    <p:sldId id="6846" r:id="rId48"/>
    <p:sldId id="2126986922" r:id="rId49"/>
  </p:sldIdLst>
  <p:sldSz cx="12192000" cy="6858000"/>
  <p:notesSz cx="6858000" cy="9144000"/>
  <p:defaultTextStyle>
    <a:defPPr>
      <a:defRPr lang="en-US"/>
    </a:defPPr>
    <a:lvl1pPr algn="ctr" rtl="0" fontAlgn="base">
      <a:spcBef>
        <a:spcPct val="0"/>
      </a:spcBef>
      <a:spcAft>
        <a:spcPct val="0"/>
      </a:spcAft>
      <a:defRPr kern="1200">
        <a:solidFill>
          <a:schemeClr val="tx1"/>
        </a:solidFill>
        <a:latin typeface="Arial" pitchFamily="34" charset="0"/>
        <a:ea typeface="+mn-ea"/>
        <a:cs typeface="+mn-cs"/>
      </a:defRPr>
    </a:lvl1pPr>
    <a:lvl2pPr marL="457200" algn="ctr" rtl="0" fontAlgn="base">
      <a:spcBef>
        <a:spcPct val="0"/>
      </a:spcBef>
      <a:spcAft>
        <a:spcPct val="0"/>
      </a:spcAft>
      <a:defRPr kern="1200">
        <a:solidFill>
          <a:schemeClr val="tx1"/>
        </a:solidFill>
        <a:latin typeface="Arial" pitchFamily="34" charset="0"/>
        <a:ea typeface="+mn-ea"/>
        <a:cs typeface="+mn-cs"/>
      </a:defRPr>
    </a:lvl2pPr>
    <a:lvl3pPr marL="914400" algn="ctr" rtl="0" fontAlgn="base">
      <a:spcBef>
        <a:spcPct val="0"/>
      </a:spcBef>
      <a:spcAft>
        <a:spcPct val="0"/>
      </a:spcAft>
      <a:defRPr kern="1200">
        <a:solidFill>
          <a:schemeClr val="tx1"/>
        </a:solidFill>
        <a:latin typeface="Arial" pitchFamily="34" charset="0"/>
        <a:ea typeface="+mn-ea"/>
        <a:cs typeface="+mn-cs"/>
      </a:defRPr>
    </a:lvl3pPr>
    <a:lvl4pPr marL="1371600" algn="ctr" rtl="0" fontAlgn="base">
      <a:spcBef>
        <a:spcPct val="0"/>
      </a:spcBef>
      <a:spcAft>
        <a:spcPct val="0"/>
      </a:spcAft>
      <a:defRPr kern="1200">
        <a:solidFill>
          <a:schemeClr val="tx1"/>
        </a:solidFill>
        <a:latin typeface="Arial" pitchFamily="34" charset="0"/>
        <a:ea typeface="+mn-ea"/>
        <a:cs typeface="+mn-cs"/>
      </a:defRPr>
    </a:lvl4pPr>
    <a:lvl5pPr marL="1828800" algn="ctr"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8D1B"/>
    <a:srgbClr val="E32219"/>
    <a:srgbClr val="C9D7AF"/>
    <a:srgbClr val="414141"/>
    <a:srgbClr val="3D1053"/>
    <a:srgbClr val="0D305A"/>
    <a:srgbClr val="9E88A9"/>
    <a:srgbClr val="5F6062"/>
    <a:srgbClr val="15375F"/>
    <a:srgbClr val="E2E3E5"/>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24" autoAdjust="0"/>
    <p:restoredTop sz="90534" autoAdjust="0"/>
  </p:normalViewPr>
  <p:slideViewPr>
    <p:cSldViewPr>
      <p:cViewPr varScale="1">
        <p:scale>
          <a:sx n="93" d="100"/>
          <a:sy n="93" d="100"/>
        </p:scale>
        <p:origin x="240" y="39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318"/>
    </p:cViewPr>
  </p:sorterViewPr>
  <p:notesViewPr>
    <p:cSldViewPr showGuides="1">
      <p:cViewPr varScale="1">
        <p:scale>
          <a:sx n="123" d="100"/>
          <a:sy n="123" d="100"/>
        </p:scale>
        <p:origin x="4048" y="9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sz="1000" dirty="0">
              <a:solidFill>
                <a:srgbClr val="414141"/>
              </a:solidFill>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26B9215-F517-49E8-B127-A7F28073AE81}" type="datetimeFigureOut">
              <a:rPr lang="en-AU" sz="1000" smtClean="0">
                <a:solidFill>
                  <a:srgbClr val="414141"/>
                </a:solidFill>
              </a:rPr>
              <a:t>14/11/2024</a:t>
            </a:fld>
            <a:endParaRPr lang="en-AU" sz="1000">
              <a:solidFill>
                <a:srgbClr val="414141"/>
              </a:solidFill>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sz="1000">
              <a:solidFill>
                <a:srgbClr val="414141"/>
              </a:solidFill>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1C00AD-BD4C-4BC6-A4E7-D19549490AF5}" type="slidenum">
              <a:rPr lang="en-AU" sz="1000" smtClean="0">
                <a:solidFill>
                  <a:srgbClr val="414141"/>
                </a:solidFill>
              </a:rPr>
              <a:t>‹#›</a:t>
            </a:fld>
            <a:endParaRPr lang="en-AU" sz="1000">
              <a:solidFill>
                <a:srgbClr val="414141"/>
              </a:solidFill>
            </a:endParaRPr>
          </a:p>
        </p:txBody>
      </p:sp>
    </p:spTree>
    <p:extLst>
      <p:ext uri="{BB962C8B-B14F-4D97-AF65-F5344CB8AC3E}">
        <p14:creationId xmlns:p14="http://schemas.microsoft.com/office/powerpoint/2010/main" val="15522618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000" baseline="0">
                <a:solidFill>
                  <a:srgbClr val="414141"/>
                </a:solidFill>
                <a:latin typeface="Arial" charset="0"/>
              </a:defRPr>
            </a:lvl1pPr>
          </a:lstStyle>
          <a:p>
            <a:pPr>
              <a:defRPr/>
            </a:pPr>
            <a:fld id="{A678AF2D-999D-4828-91A5-979FA00A461E}" type="datetimeFigureOut">
              <a:rPr lang="en-AU" smtClean="0"/>
              <a:pPr>
                <a:defRPr/>
              </a:pPr>
              <a:t>14/11/2024</a:t>
            </a:fld>
            <a:endParaRPr lang="en-AU"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AU" noProof="0"/>
          </a:p>
        </p:txBody>
      </p:sp>
      <p:sp>
        <p:nvSpPr>
          <p:cNvPr id="5" name="Notes Placeholder 4"/>
          <p:cNvSpPr>
            <a:spLocks noGrp="1"/>
          </p:cNvSpPr>
          <p:nvPr>
            <p:ph type="body" sz="quarter" idx="3"/>
          </p:nvPr>
        </p:nvSpPr>
        <p:spPr>
          <a:xfrm>
            <a:off x="381000" y="4343400"/>
            <a:ext cx="6096000" cy="4114800"/>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AU" noProof="0"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000" baseline="0">
                <a:solidFill>
                  <a:srgbClr val="414141"/>
                </a:solidFill>
                <a:latin typeface="Arial" charset="0"/>
              </a:defRPr>
            </a:lvl1pPr>
          </a:lstStyle>
          <a:p>
            <a:pPr>
              <a:defRPr/>
            </a:pPr>
            <a:fld id="{AFB5CB43-018D-421C-B3EA-D78A4B5A2298}" type="slidenum">
              <a:rPr lang="en-AU" smtClean="0"/>
              <a:pPr>
                <a:defRPr/>
              </a:pPr>
              <a:t>‹#›</a:t>
            </a:fld>
            <a:endParaRPr lang="en-AU"/>
          </a:p>
        </p:txBody>
      </p:sp>
    </p:spTree>
    <p:extLst>
      <p:ext uri="{BB962C8B-B14F-4D97-AF65-F5344CB8AC3E}">
        <p14:creationId xmlns:p14="http://schemas.microsoft.com/office/powerpoint/2010/main" val="1915218160"/>
      </p:ext>
    </p:extLst>
  </p:cSld>
  <p:clrMap bg1="lt1" tx1="dk1" bg2="lt2" tx2="dk2" accent1="accent1" accent2="accent2" accent3="accent3" accent4="accent4" accent5="accent5" accent6="accent6" hlink="hlink" folHlink="folHlink"/>
  <p:notesStyle>
    <a:lvl1pPr marL="0" indent="0" algn="l" rtl="0" eaLnBrk="0" fontAlgn="base" hangingPunct="0">
      <a:spcBef>
        <a:spcPts val="0"/>
      </a:spcBef>
      <a:spcAft>
        <a:spcPts val="500"/>
      </a:spcAft>
      <a:defRPr sz="1000" kern="1200" baseline="0">
        <a:solidFill>
          <a:srgbClr val="414141"/>
        </a:solidFill>
        <a:latin typeface="Arial" panose="020B0604020202020204" pitchFamily="34" charset="0"/>
        <a:ea typeface="+mn-ea"/>
        <a:cs typeface="+mn-cs"/>
      </a:defRPr>
    </a:lvl1pPr>
    <a:lvl2pPr marL="0" indent="0" algn="l" rtl="0" eaLnBrk="0" fontAlgn="base" hangingPunct="0">
      <a:spcBef>
        <a:spcPts val="0"/>
      </a:spcBef>
      <a:spcAft>
        <a:spcPts val="500"/>
      </a:spcAft>
      <a:defRPr sz="1000" kern="1200" baseline="0">
        <a:solidFill>
          <a:srgbClr val="414141"/>
        </a:solidFill>
        <a:latin typeface="Arial" panose="020B0604020202020204" pitchFamily="34" charset="0"/>
        <a:ea typeface="+mn-ea"/>
        <a:cs typeface="+mn-cs"/>
      </a:defRPr>
    </a:lvl2pPr>
    <a:lvl3pPr marL="0" indent="0" algn="l" rtl="0" eaLnBrk="0" fontAlgn="base" hangingPunct="0">
      <a:spcBef>
        <a:spcPts val="0"/>
      </a:spcBef>
      <a:spcAft>
        <a:spcPts val="500"/>
      </a:spcAft>
      <a:defRPr sz="1000" kern="1200" baseline="0">
        <a:solidFill>
          <a:srgbClr val="414141"/>
        </a:solidFill>
        <a:latin typeface="Arial" panose="020B0604020202020204" pitchFamily="34" charset="0"/>
        <a:ea typeface="+mn-ea"/>
        <a:cs typeface="+mn-cs"/>
      </a:defRPr>
    </a:lvl3pPr>
    <a:lvl4pPr marL="0" indent="0" algn="l" rtl="0" eaLnBrk="0" fontAlgn="base" hangingPunct="0">
      <a:spcBef>
        <a:spcPts val="0"/>
      </a:spcBef>
      <a:spcAft>
        <a:spcPts val="500"/>
      </a:spcAft>
      <a:defRPr sz="1000" kern="1200" baseline="0">
        <a:solidFill>
          <a:srgbClr val="414141"/>
        </a:solidFill>
        <a:latin typeface="Arial" panose="020B0604020202020204" pitchFamily="34" charset="0"/>
        <a:ea typeface="+mn-ea"/>
        <a:cs typeface="+mn-cs"/>
      </a:defRPr>
    </a:lvl4pPr>
    <a:lvl5pPr marL="0" indent="0" algn="l" rtl="0" eaLnBrk="0" fontAlgn="base" hangingPunct="0">
      <a:spcBef>
        <a:spcPts val="0"/>
      </a:spcBef>
      <a:spcAft>
        <a:spcPts val="500"/>
      </a:spcAft>
      <a:defRPr sz="1000" kern="1200" baseline="0">
        <a:solidFill>
          <a:srgbClr val="41414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www.frontiersin.org/articles/10.3389/fped.2021.773794/full#B51" TargetMode="External"/><Relationship Id="rId3" Type="http://schemas.openxmlformats.org/officeDocument/2006/relationships/hyperlink" Target="https://www.frontiersin.org/articles/10.3389/fped.2021.773794/full#B48" TargetMode="External"/><Relationship Id="rId7" Type="http://schemas.openxmlformats.org/officeDocument/2006/relationships/hyperlink" Target="https://www.frontiersin.org/articles/10.3389/fped.2021.773794/full#B19" TargetMode="External"/><Relationship Id="rId2" Type="http://schemas.openxmlformats.org/officeDocument/2006/relationships/slide" Target="../slides/slide35.xml"/><Relationship Id="rId1" Type="http://schemas.openxmlformats.org/officeDocument/2006/relationships/notesMaster" Target="../notesMasters/notesMaster1.xml"/><Relationship Id="rId6" Type="http://schemas.openxmlformats.org/officeDocument/2006/relationships/hyperlink" Target="https://www.frontiersin.org/articles/10.3389/fped.2021.773794/full#B50" TargetMode="External"/><Relationship Id="rId5" Type="http://schemas.openxmlformats.org/officeDocument/2006/relationships/hyperlink" Target="https://www.frontiersin.org/articles/10.3389/fped.2021.773794/full#B49" TargetMode="External"/><Relationship Id="rId4" Type="http://schemas.openxmlformats.org/officeDocument/2006/relationships/hyperlink" Target="https://www.frontiersin.org/articles/10.3389/fped.2021.773794/full#B31" TargetMode="External"/><Relationship Id="rId9" Type="http://schemas.openxmlformats.org/officeDocument/2006/relationships/hyperlink" Target="https://www.frontiersin.org/articles/10.3389/fped.2021.773794/full#F1"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24AE96-230C-8C43-AD7B-C4BBDB68E6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0923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24AE96-230C-8C43-AD7B-C4BBDB68E6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4413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F6320F-0284-F349-82E7-D3C43FC17F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8645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highlight>
                  <a:srgbClr val="FFFFFF"/>
                </a:highlight>
                <a:latin typeface="-apple-system"/>
              </a:rPr>
              <a:t>Price, D., Fletcher, M. &amp; van der </a:t>
            </a:r>
            <a:r>
              <a:rPr lang="en-GB" b="0" i="0" dirty="0" err="1">
                <a:solidFill>
                  <a:srgbClr val="222222"/>
                </a:solidFill>
                <a:effectLst/>
                <a:highlight>
                  <a:srgbClr val="FFFFFF"/>
                </a:highlight>
                <a:latin typeface="-apple-system"/>
              </a:rPr>
              <a:t>Molen</a:t>
            </a:r>
            <a:r>
              <a:rPr lang="en-GB" b="0" i="0" dirty="0">
                <a:solidFill>
                  <a:srgbClr val="222222"/>
                </a:solidFill>
                <a:effectLst/>
                <a:highlight>
                  <a:srgbClr val="FFFFFF"/>
                </a:highlight>
                <a:latin typeface="-apple-system"/>
              </a:rPr>
              <a:t>, T. Asthma control and management in 8,000 European patients: the </a:t>
            </a:r>
            <a:r>
              <a:rPr lang="en-GB" b="0" i="0" dirty="0" err="1">
                <a:solidFill>
                  <a:srgbClr val="222222"/>
                </a:solidFill>
                <a:effectLst/>
                <a:highlight>
                  <a:srgbClr val="FFFFFF"/>
                </a:highlight>
                <a:latin typeface="-apple-system"/>
              </a:rPr>
              <a:t>REcognise</a:t>
            </a:r>
            <a:r>
              <a:rPr lang="en-GB" b="0" i="0" dirty="0">
                <a:solidFill>
                  <a:srgbClr val="222222"/>
                </a:solidFill>
                <a:effectLst/>
                <a:highlight>
                  <a:srgbClr val="FFFFFF"/>
                </a:highlight>
                <a:latin typeface="-apple-system"/>
              </a:rPr>
              <a:t> Asthma and </a:t>
            </a:r>
            <a:r>
              <a:rPr lang="en-GB" b="0" i="0" dirty="0" err="1">
                <a:solidFill>
                  <a:srgbClr val="222222"/>
                </a:solidFill>
                <a:effectLst/>
                <a:highlight>
                  <a:srgbClr val="FFFFFF"/>
                </a:highlight>
                <a:latin typeface="-apple-system"/>
              </a:rPr>
              <a:t>LInk</a:t>
            </a:r>
            <a:r>
              <a:rPr lang="en-GB" b="0" i="0" dirty="0">
                <a:solidFill>
                  <a:srgbClr val="222222"/>
                </a:solidFill>
                <a:effectLst/>
                <a:highlight>
                  <a:srgbClr val="FFFFFF"/>
                </a:highlight>
                <a:latin typeface="-apple-system"/>
              </a:rPr>
              <a:t> to Symptoms and Experience (REALISE) survey. </a:t>
            </a:r>
            <a:r>
              <a:rPr lang="en-GB" b="0" i="1" dirty="0" err="1">
                <a:solidFill>
                  <a:srgbClr val="222222"/>
                </a:solidFill>
                <a:effectLst/>
                <a:highlight>
                  <a:srgbClr val="FFFFFF"/>
                </a:highlight>
                <a:latin typeface="-apple-system"/>
              </a:rPr>
              <a:t>npj</a:t>
            </a:r>
            <a:r>
              <a:rPr lang="en-GB" b="0" i="1" dirty="0">
                <a:solidFill>
                  <a:srgbClr val="222222"/>
                </a:solidFill>
                <a:effectLst/>
                <a:highlight>
                  <a:srgbClr val="FFFFFF"/>
                </a:highlight>
                <a:latin typeface="-apple-system"/>
              </a:rPr>
              <a:t> Prim Care </a:t>
            </a:r>
            <a:r>
              <a:rPr lang="en-GB" b="0" i="1" dirty="0" err="1">
                <a:solidFill>
                  <a:srgbClr val="222222"/>
                </a:solidFill>
                <a:effectLst/>
                <a:highlight>
                  <a:srgbClr val="FFFFFF"/>
                </a:highlight>
                <a:latin typeface="-apple-system"/>
              </a:rPr>
              <a:t>Resp</a:t>
            </a:r>
            <a:r>
              <a:rPr lang="en-GB" b="0" i="1" dirty="0">
                <a:solidFill>
                  <a:srgbClr val="222222"/>
                </a:solidFill>
                <a:effectLst/>
                <a:highlight>
                  <a:srgbClr val="FFFFFF"/>
                </a:highlight>
                <a:latin typeface="-apple-system"/>
              </a:rPr>
              <a:t> Med</a:t>
            </a:r>
            <a:r>
              <a:rPr lang="en-GB" b="0" i="0" dirty="0">
                <a:solidFill>
                  <a:srgbClr val="222222"/>
                </a:solidFill>
                <a:effectLst/>
                <a:highlight>
                  <a:srgbClr val="FFFFFF"/>
                </a:highlight>
                <a:latin typeface="-apple-system"/>
              </a:rPr>
              <a:t> </a:t>
            </a:r>
            <a:r>
              <a:rPr lang="en-GB" b="1" i="0" dirty="0">
                <a:solidFill>
                  <a:srgbClr val="222222"/>
                </a:solidFill>
                <a:effectLst/>
                <a:highlight>
                  <a:srgbClr val="FFFFFF"/>
                </a:highlight>
                <a:latin typeface="-apple-system"/>
              </a:rPr>
              <a:t>24</a:t>
            </a:r>
            <a:r>
              <a:rPr lang="en-GB" b="0" i="0" dirty="0">
                <a:solidFill>
                  <a:srgbClr val="222222"/>
                </a:solidFill>
                <a:effectLst/>
                <a:highlight>
                  <a:srgbClr val="FFFFFF"/>
                </a:highlight>
                <a:latin typeface="-apple-system"/>
              </a:rPr>
              <a:t>, 14009 (2014). https://</a:t>
            </a:r>
            <a:r>
              <a:rPr lang="en-GB" b="0" i="0" dirty="0" err="1">
                <a:solidFill>
                  <a:srgbClr val="222222"/>
                </a:solidFill>
                <a:effectLst/>
                <a:highlight>
                  <a:srgbClr val="FFFFFF"/>
                </a:highlight>
                <a:latin typeface="-apple-system"/>
              </a:rPr>
              <a:t>doi.org</a:t>
            </a:r>
            <a:r>
              <a:rPr lang="en-GB" b="0" i="0" dirty="0">
                <a:solidFill>
                  <a:srgbClr val="222222"/>
                </a:solidFill>
                <a:effectLst/>
                <a:highlight>
                  <a:srgbClr val="FFFFFF"/>
                </a:highlight>
                <a:latin typeface="-apple-system"/>
              </a:rPr>
              <a:t>/10.1038/npjpcrm.2014.9</a:t>
            </a:r>
            <a:endParaRPr lang="en-US" dirty="0"/>
          </a:p>
        </p:txBody>
      </p:sp>
      <p:sp>
        <p:nvSpPr>
          <p:cNvPr id="4" name="Slide Number Placeholder 3"/>
          <p:cNvSpPr>
            <a:spLocks noGrp="1"/>
          </p:cNvSpPr>
          <p:nvPr>
            <p:ph type="sldNum" sz="quarter" idx="5"/>
          </p:nvPr>
        </p:nvSpPr>
        <p:spPr/>
        <p:txBody>
          <a:bodyPr/>
          <a:lstStyle/>
          <a:p>
            <a:pPr>
              <a:defRPr/>
            </a:pPr>
            <a:fld id="{AFB5CB43-018D-421C-B3EA-D78A4B5A2298}" type="slidenum">
              <a:rPr lang="en-AU" smtClean="0"/>
              <a:pPr>
                <a:defRPr/>
              </a:pPr>
              <a:t>12</a:t>
            </a:fld>
            <a:endParaRPr lang="en-AU"/>
          </a:p>
        </p:txBody>
      </p:sp>
    </p:spTree>
    <p:extLst>
      <p:ext uri="{BB962C8B-B14F-4D97-AF65-F5344CB8AC3E}">
        <p14:creationId xmlns:p14="http://schemas.microsoft.com/office/powerpoint/2010/main" val="3974688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prioritization of probability</a:t>
            </a:r>
          </a:p>
        </p:txBody>
      </p:sp>
      <p:sp>
        <p:nvSpPr>
          <p:cNvPr id="4" name="Slide Number Placeholder 3"/>
          <p:cNvSpPr>
            <a:spLocks noGrp="1"/>
          </p:cNvSpPr>
          <p:nvPr>
            <p:ph type="sldNum" sz="quarter" idx="5"/>
          </p:nvPr>
        </p:nvSpPr>
        <p:spPr/>
        <p:txBody>
          <a:bodyPr/>
          <a:lstStyle/>
          <a:p>
            <a:pPr>
              <a:defRPr/>
            </a:pPr>
            <a:fld id="{AFB5CB43-018D-421C-B3EA-D78A4B5A2298}" type="slidenum">
              <a:rPr lang="en-AU" smtClean="0"/>
              <a:pPr>
                <a:defRPr/>
              </a:pPr>
              <a:t>13</a:t>
            </a:fld>
            <a:endParaRPr lang="en-AU"/>
          </a:p>
        </p:txBody>
      </p:sp>
    </p:spTree>
    <p:extLst>
      <p:ext uri="{BB962C8B-B14F-4D97-AF65-F5344CB8AC3E}">
        <p14:creationId xmlns:p14="http://schemas.microsoft.com/office/powerpoint/2010/main" val="3141364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www.clipartmax.com</a:t>
            </a:r>
            <a:r>
              <a:rPr lang="en-US" dirty="0"/>
              <a:t>/download/m2H7G6H7A0K9b1i8_jigsaw-puzzles-template-coloring-book-puzzle-video-jigsaw-puzzle/</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E4122-BB29-2841-8AA1-BD9E8B64D92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7217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FB5CB43-018D-421C-B3EA-D78A4B5A2298}" type="slidenum">
              <a:rPr lang="en-AU" smtClean="0"/>
              <a:pPr>
                <a:defRPr/>
              </a:pPr>
              <a:t>16</a:t>
            </a:fld>
            <a:endParaRPr lang="en-AU"/>
          </a:p>
        </p:txBody>
      </p:sp>
    </p:spTree>
    <p:extLst>
      <p:ext uri="{BB962C8B-B14F-4D97-AF65-F5344CB8AC3E}">
        <p14:creationId xmlns:p14="http://schemas.microsoft.com/office/powerpoint/2010/main" val="17345277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FB5CB43-018D-421C-B3EA-D78A4B5A2298}" type="slidenum">
              <a:rPr lang="en-AU" smtClean="0"/>
              <a:pPr>
                <a:defRPr/>
              </a:pPr>
              <a:t>26</a:t>
            </a:fld>
            <a:endParaRPr lang="en-AU"/>
          </a:p>
        </p:txBody>
      </p:sp>
    </p:spTree>
    <p:extLst>
      <p:ext uri="{BB962C8B-B14F-4D97-AF65-F5344CB8AC3E}">
        <p14:creationId xmlns:p14="http://schemas.microsoft.com/office/powerpoint/2010/main" val="3533054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ERS Task force: </a:t>
            </a:r>
            <a:r>
              <a:rPr lang="en-GB" dirty="0"/>
              <a:t>European Respiratory Society Guidelines for the Diagnosis of Asthma in Adults</a:t>
            </a:r>
            <a:endParaRPr lang="en-US" dirty="0"/>
          </a:p>
          <a:p>
            <a:r>
              <a:rPr lang="en-GB" dirty="0"/>
              <a:t>Recommendation  The TF suggests not recording PEF variability as the primary test to make a diagnosis of asthma diagnosis (conditional recommendation against the test, low quality of evidence) Remarks  PEF may be considered if no other lung function test is available including spirometry at rest and bronchial challenge testing  PEF should be monitored over a two--week period and a variation of &gt;20% considered as supportive of asthma diagnosis  PEF variability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B70ACA-977B-2B4C-913A-B2D6375BE67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4816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Symptoms</a:t>
            </a:r>
          </a:p>
          <a:p>
            <a:r>
              <a:rPr lang="en-US" dirty="0"/>
              <a:t>Past history</a:t>
            </a:r>
          </a:p>
          <a:p>
            <a:r>
              <a:rPr lang="en-US" dirty="0"/>
              <a:t>Maternal history</a:t>
            </a:r>
          </a:p>
          <a:p>
            <a:endParaRPr lang="en-US" dirty="0"/>
          </a:p>
          <a:p>
            <a:r>
              <a:rPr lang="en-US" dirty="0"/>
              <a:t>No evidence of airways </a:t>
            </a:r>
            <a:r>
              <a:rPr lang="en-US" dirty="0" err="1"/>
              <a:t>ddysfunction</a:t>
            </a:r>
            <a:endParaRPr lang="en-US" dirty="0"/>
          </a:p>
          <a:p>
            <a:r>
              <a:rPr lang="en-US" dirty="0"/>
              <a:t>normal physical exam</a:t>
            </a:r>
          </a:p>
          <a:p>
            <a:r>
              <a:rPr lang="en-US" dirty="0"/>
              <a:t>Serial peak flows</a:t>
            </a:r>
          </a:p>
          <a:p>
            <a:r>
              <a:rPr lang="en-US" dirty="0"/>
              <a:t>eosinophil count</a:t>
            </a:r>
          </a:p>
          <a:p>
            <a:r>
              <a:rPr lang="en-US" dirty="0"/>
              <a:t>Feno</a:t>
            </a:r>
          </a:p>
          <a:p>
            <a:r>
              <a:rPr lang="en-US" dirty="0"/>
              <a:t>Spirometry with reversibility</a:t>
            </a:r>
          </a:p>
          <a:p>
            <a:r>
              <a:rPr lang="en-US" dirty="0"/>
              <a:t>Specific </a:t>
            </a:r>
            <a:r>
              <a:rPr lang="en-US" dirty="0" err="1"/>
              <a:t>IgE</a:t>
            </a:r>
            <a:endParaRPr lang="en-US" dirty="0"/>
          </a:p>
        </p:txBody>
      </p:sp>
      <p:sp>
        <p:nvSpPr>
          <p:cNvPr id="4" name="Slide Number Placeholder 3"/>
          <p:cNvSpPr>
            <a:spLocks noGrp="1"/>
          </p:cNvSpPr>
          <p:nvPr>
            <p:ph type="sldNum" sz="quarter" idx="5"/>
          </p:nvPr>
        </p:nvSpPr>
        <p:spPr/>
        <p:txBody>
          <a:bodyPr/>
          <a:lstStyle/>
          <a:p>
            <a:fld id="{12BB039C-79CE-984A-8306-E71A9DB42CB0}" type="slidenum">
              <a:rPr lang="en-US" smtClean="0"/>
              <a:t>34</a:t>
            </a:fld>
            <a:endParaRPr lang="en-US"/>
          </a:p>
        </p:txBody>
      </p:sp>
    </p:spTree>
    <p:extLst>
      <p:ext uri="{BB962C8B-B14F-4D97-AF65-F5344CB8AC3E}">
        <p14:creationId xmlns:p14="http://schemas.microsoft.com/office/powerpoint/2010/main" val="53641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82828"/>
                </a:solidFill>
                <a:effectLst/>
                <a:latin typeface="MuseoSans"/>
              </a:rPr>
              <a:t>An exercise challenge test (ECT) is a non-obtrusive, real-life test that provides patients, caregivers and medical professionals more insight into the predominant cause(s) of exertional </a:t>
            </a:r>
            <a:r>
              <a:rPr lang="en-GB" b="0" i="0" dirty="0" err="1">
                <a:solidFill>
                  <a:srgbClr val="282828"/>
                </a:solidFill>
                <a:effectLst/>
                <a:latin typeface="MuseoSans"/>
              </a:rPr>
              <a:t>dyspnea</a:t>
            </a:r>
            <a:r>
              <a:rPr lang="en-GB" b="0" i="0" dirty="0">
                <a:solidFill>
                  <a:srgbClr val="282828"/>
                </a:solidFill>
                <a:effectLst/>
                <a:latin typeface="MuseoSans"/>
              </a:rPr>
              <a:t>. An ECT is an indirect bronchoprovocation test assessing bronchial hyperreactivity to exercise. Subjects perform a submaximal effort during 4–6 min, attempting to provoke recognizable symptoms (</a:t>
            </a:r>
            <a:r>
              <a:rPr lang="en-GB" b="0" i="0" u="none" strike="noStrike" dirty="0">
                <a:solidFill>
                  <a:srgbClr val="1DB5C3"/>
                </a:solidFill>
                <a:effectLst/>
                <a:latin typeface="MuseoSans"/>
                <a:hlinkClick r:id="rId3"/>
              </a:rPr>
              <a:t>48</a:t>
            </a:r>
            <a:r>
              <a:rPr lang="en-GB" b="0" i="0" dirty="0">
                <a:solidFill>
                  <a:srgbClr val="282828"/>
                </a:solidFill>
                <a:effectLst/>
                <a:latin typeface="MuseoSans"/>
              </a:rPr>
              <a:t>). Lung function is measured at baseline, post-exercise and post-salbutamol. EIB is diagnosed when exercise results in a fall in FEV1 (or FEV0.5) of ≥ 13–15% post-exercise compared to baseline (</a:t>
            </a:r>
            <a:r>
              <a:rPr lang="en-GB" b="0" i="0" u="none" strike="noStrike" dirty="0">
                <a:solidFill>
                  <a:srgbClr val="1DB5C3"/>
                </a:solidFill>
                <a:effectLst/>
                <a:latin typeface="MuseoSans"/>
                <a:hlinkClick r:id="rId4"/>
              </a:rPr>
              <a:t>31</a:t>
            </a:r>
            <a:r>
              <a:rPr lang="en-GB" b="0" i="0" dirty="0">
                <a:solidFill>
                  <a:srgbClr val="282828"/>
                </a:solidFill>
                <a:effectLst/>
                <a:latin typeface="MuseoSans"/>
              </a:rPr>
              <a:t>). Indirect challenge tests trigger airway narrowing through activation of the endogenous inflammatory pathways involved in asthma. Direct bronchoprovocation challenges (e.g., methacholine) do not activate these pathways but act directly on the airway smooth muscle receptor. They are generally more sensitive but less specific than indirect bronchoprovocation challenges (</a:t>
            </a:r>
            <a:r>
              <a:rPr lang="en-GB" b="0" i="0" u="none" strike="noStrike" dirty="0">
                <a:solidFill>
                  <a:srgbClr val="1DB5C3"/>
                </a:solidFill>
                <a:effectLst/>
                <a:latin typeface="MuseoSans"/>
                <a:hlinkClick r:id="rId5"/>
              </a:rPr>
              <a:t>49</a:t>
            </a:r>
            <a:r>
              <a:rPr lang="en-GB" b="0" i="0" dirty="0">
                <a:solidFill>
                  <a:srgbClr val="282828"/>
                </a:solidFill>
                <a:effectLst/>
                <a:latin typeface="MuseoSans"/>
              </a:rPr>
              <a:t>, </a:t>
            </a:r>
            <a:r>
              <a:rPr lang="en-GB" b="0" i="0" u="none" strike="noStrike" dirty="0">
                <a:solidFill>
                  <a:srgbClr val="1DB5C3"/>
                </a:solidFill>
                <a:effectLst/>
                <a:latin typeface="MuseoSans"/>
                <a:hlinkClick r:id="rId6"/>
              </a:rPr>
              <a:t>50</a:t>
            </a:r>
            <a:r>
              <a:rPr lang="en-GB" b="0" i="0" dirty="0">
                <a:solidFill>
                  <a:srgbClr val="282828"/>
                </a:solidFill>
                <a:effectLst/>
                <a:latin typeface="MuseoSans"/>
              </a:rPr>
              <a:t>). An advantage of an ECT compared to other direct and indirect tests is the possibility to identify other causes of exertional </a:t>
            </a:r>
            <a:r>
              <a:rPr lang="en-GB" b="0" i="0" dirty="0" err="1">
                <a:solidFill>
                  <a:srgbClr val="282828"/>
                </a:solidFill>
                <a:effectLst/>
                <a:latin typeface="MuseoSans"/>
              </a:rPr>
              <a:t>dyspnea</a:t>
            </a:r>
            <a:r>
              <a:rPr lang="en-GB" b="0" i="0" dirty="0">
                <a:solidFill>
                  <a:srgbClr val="282828"/>
                </a:solidFill>
                <a:effectLst/>
                <a:latin typeface="MuseoSans"/>
              </a:rPr>
              <a:t> besides EIB during one test (</a:t>
            </a:r>
            <a:r>
              <a:rPr lang="en-GB" b="0" i="0" u="none" strike="noStrike" dirty="0">
                <a:solidFill>
                  <a:srgbClr val="1DB5C3"/>
                </a:solidFill>
                <a:effectLst/>
                <a:latin typeface="MuseoSans"/>
                <a:hlinkClick r:id="rId7"/>
              </a:rPr>
              <a:t>19</a:t>
            </a:r>
            <a:r>
              <a:rPr lang="en-GB" b="0" i="0" dirty="0">
                <a:solidFill>
                  <a:srgbClr val="282828"/>
                </a:solidFill>
                <a:effectLst/>
                <a:latin typeface="MuseoSans"/>
              </a:rPr>
              <a:t>, </a:t>
            </a:r>
            <a:r>
              <a:rPr lang="en-GB" b="0" i="0" u="none" strike="noStrike" dirty="0">
                <a:solidFill>
                  <a:srgbClr val="1DB5C3"/>
                </a:solidFill>
                <a:effectLst/>
                <a:latin typeface="MuseoSans"/>
                <a:hlinkClick r:id="rId8"/>
              </a:rPr>
              <a:t>51</a:t>
            </a:r>
            <a:r>
              <a:rPr lang="en-GB" b="0" i="0" dirty="0">
                <a:solidFill>
                  <a:srgbClr val="282828"/>
                </a:solidFill>
                <a:effectLst/>
                <a:latin typeface="MuseoSans"/>
              </a:rPr>
              <a:t>). </a:t>
            </a:r>
            <a:r>
              <a:rPr lang="en-GB" b="0" i="0" u="none" strike="noStrike" dirty="0">
                <a:solidFill>
                  <a:srgbClr val="1DB5C3"/>
                </a:solidFill>
                <a:effectLst/>
                <a:latin typeface="MuseoSans"/>
                <a:hlinkClick r:id="rId9"/>
              </a:rPr>
              <a:t>Figure 1</a:t>
            </a:r>
            <a:r>
              <a:rPr lang="en-GB" b="0" i="0" dirty="0">
                <a:solidFill>
                  <a:srgbClr val="282828"/>
                </a:solidFill>
                <a:effectLst/>
                <a:latin typeface="MuseoSans"/>
              </a:rPr>
              <a:t> visualizes the steps and points of attention during the phases of an ECT.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B70ACA-977B-2B4C-913A-B2D6375BE67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6300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gn="l" fontAlgn="base"/>
            <a:r>
              <a:rPr lang="en-GB" b="0" dirty="0">
                <a:solidFill>
                  <a:srgbClr val="131313"/>
                </a:solidFill>
                <a:effectLst/>
                <a:highlight>
                  <a:srgbClr val="FFFFFF"/>
                </a:highlight>
                <a:latin typeface="Georgia" panose="02040502050405020303" pitchFamily="18" charset="0"/>
              </a:rPr>
              <a:t>Blood eosinophil count in the general population: typical values and potential confounders</a:t>
            </a:r>
          </a:p>
          <a:p>
            <a:pPr algn="l" fontAlgn="base"/>
            <a:r>
              <a:rPr lang="en-GB" b="0" i="0" dirty="0">
                <a:solidFill>
                  <a:srgbClr val="000000"/>
                </a:solidFill>
                <a:effectLst/>
                <a:highlight>
                  <a:srgbClr val="FFFFFF"/>
                </a:highlight>
                <a:latin typeface="Helvetica Neue" panose="02000503000000020004" pitchFamily="2" charset="0"/>
              </a:rPr>
              <a:t>Sylvia </a:t>
            </a:r>
            <a:r>
              <a:rPr lang="en-GB" b="0" i="0" dirty="0" err="1">
                <a:solidFill>
                  <a:srgbClr val="000000"/>
                </a:solidFill>
                <a:effectLst/>
                <a:highlight>
                  <a:srgbClr val="FFFFFF"/>
                </a:highlight>
                <a:latin typeface="Helvetica Neue" panose="02000503000000020004" pitchFamily="2" charset="0"/>
              </a:rPr>
              <a:t>Hartl</a:t>
            </a:r>
            <a:r>
              <a:rPr lang="en-GB" b="0" i="0" dirty="0">
                <a:solidFill>
                  <a:srgbClr val="000000"/>
                </a:solidFill>
                <a:effectLst/>
                <a:highlight>
                  <a:srgbClr val="FFFFFF"/>
                </a:highlight>
                <a:latin typeface="Helvetica Neue" panose="02000503000000020004" pitchFamily="2" charset="0"/>
              </a:rPr>
              <a:t>, Marie-Kathrin </a:t>
            </a:r>
            <a:r>
              <a:rPr lang="en-GB" b="0" i="0" dirty="0" err="1">
                <a:solidFill>
                  <a:srgbClr val="000000"/>
                </a:solidFill>
                <a:effectLst/>
                <a:highlight>
                  <a:srgbClr val="FFFFFF"/>
                </a:highlight>
                <a:latin typeface="Helvetica Neue" panose="02000503000000020004" pitchFamily="2" charset="0"/>
              </a:rPr>
              <a:t>Breyer</a:t>
            </a:r>
            <a:r>
              <a:rPr lang="en-GB" b="0" i="0" dirty="0">
                <a:solidFill>
                  <a:srgbClr val="000000"/>
                </a:solidFill>
                <a:effectLst/>
                <a:highlight>
                  <a:srgbClr val="FFFFFF"/>
                </a:highlight>
                <a:latin typeface="Helvetica Neue" panose="02000503000000020004" pitchFamily="2" charset="0"/>
              </a:rPr>
              <a:t>, Otto C. </a:t>
            </a:r>
            <a:r>
              <a:rPr lang="en-GB" b="0" i="0" dirty="0" err="1">
                <a:solidFill>
                  <a:srgbClr val="000000"/>
                </a:solidFill>
                <a:effectLst/>
                <a:highlight>
                  <a:srgbClr val="FFFFFF"/>
                </a:highlight>
                <a:latin typeface="Helvetica Neue" panose="02000503000000020004" pitchFamily="2" charset="0"/>
              </a:rPr>
              <a:t>Burghuber</a:t>
            </a:r>
            <a:r>
              <a:rPr lang="en-GB" b="0" i="0" dirty="0">
                <a:solidFill>
                  <a:srgbClr val="000000"/>
                </a:solidFill>
                <a:effectLst/>
                <a:highlight>
                  <a:srgbClr val="FFFFFF"/>
                </a:highlight>
                <a:latin typeface="Helvetica Neue" panose="02000503000000020004" pitchFamily="2" charset="0"/>
              </a:rPr>
              <a:t>, Alina </a:t>
            </a:r>
            <a:r>
              <a:rPr lang="en-GB" b="0" i="0" dirty="0" err="1">
                <a:solidFill>
                  <a:srgbClr val="000000"/>
                </a:solidFill>
                <a:effectLst/>
                <a:highlight>
                  <a:srgbClr val="FFFFFF"/>
                </a:highlight>
                <a:latin typeface="Helvetica Neue" panose="02000503000000020004" pitchFamily="2" charset="0"/>
              </a:rPr>
              <a:t>Ofenheimer</a:t>
            </a:r>
            <a:r>
              <a:rPr lang="en-GB" b="0" i="0" dirty="0">
                <a:solidFill>
                  <a:srgbClr val="000000"/>
                </a:solidFill>
                <a:effectLst/>
                <a:highlight>
                  <a:srgbClr val="FFFFFF"/>
                </a:highlight>
                <a:latin typeface="Helvetica Neue" panose="02000503000000020004" pitchFamily="2" charset="0"/>
              </a:rPr>
              <a:t>, Andrea </a:t>
            </a:r>
            <a:r>
              <a:rPr lang="en-GB" b="0" i="0" dirty="0" err="1">
                <a:solidFill>
                  <a:srgbClr val="000000"/>
                </a:solidFill>
                <a:effectLst/>
                <a:highlight>
                  <a:srgbClr val="FFFFFF"/>
                </a:highlight>
                <a:latin typeface="Helvetica Neue" panose="02000503000000020004" pitchFamily="2" charset="0"/>
              </a:rPr>
              <a:t>Schrott</a:t>
            </a:r>
            <a:r>
              <a:rPr lang="en-GB" b="0" i="0" dirty="0">
                <a:solidFill>
                  <a:srgbClr val="000000"/>
                </a:solidFill>
                <a:effectLst/>
                <a:highlight>
                  <a:srgbClr val="FFFFFF"/>
                </a:highlight>
                <a:latin typeface="Helvetica Neue" panose="02000503000000020004" pitchFamily="2" charset="0"/>
              </a:rPr>
              <a:t>, Matthias H. Urban, Alvar </a:t>
            </a:r>
            <a:r>
              <a:rPr lang="en-GB" b="0" i="0" dirty="0" err="1">
                <a:solidFill>
                  <a:srgbClr val="000000"/>
                </a:solidFill>
                <a:effectLst/>
                <a:highlight>
                  <a:srgbClr val="FFFFFF"/>
                </a:highlight>
                <a:latin typeface="Helvetica Neue" panose="02000503000000020004" pitchFamily="2" charset="0"/>
              </a:rPr>
              <a:t>Agusti</a:t>
            </a:r>
            <a:r>
              <a:rPr lang="en-GB" b="0" i="0" dirty="0">
                <a:solidFill>
                  <a:srgbClr val="000000"/>
                </a:solidFill>
                <a:effectLst/>
                <a:highlight>
                  <a:srgbClr val="FFFFFF"/>
                </a:highlight>
                <a:latin typeface="Helvetica Neue" panose="02000503000000020004" pitchFamily="2" charset="0"/>
              </a:rPr>
              <a:t>, Michael </a:t>
            </a:r>
            <a:r>
              <a:rPr lang="en-GB" b="0" i="0" dirty="0" err="1">
                <a:solidFill>
                  <a:srgbClr val="000000"/>
                </a:solidFill>
                <a:effectLst/>
                <a:highlight>
                  <a:srgbClr val="FFFFFF"/>
                </a:highlight>
                <a:latin typeface="Helvetica Neue" panose="02000503000000020004" pitchFamily="2" charset="0"/>
              </a:rPr>
              <a:t>Studnicka</a:t>
            </a:r>
            <a:r>
              <a:rPr lang="en-GB" b="0" i="0" dirty="0">
                <a:solidFill>
                  <a:srgbClr val="000000"/>
                </a:solidFill>
                <a:effectLst/>
                <a:highlight>
                  <a:srgbClr val="FFFFFF"/>
                </a:highlight>
                <a:latin typeface="Helvetica Neue" panose="02000503000000020004" pitchFamily="2" charset="0"/>
              </a:rPr>
              <a:t>, Emiel F.M. </a:t>
            </a:r>
            <a:r>
              <a:rPr lang="en-GB" b="0" i="0" dirty="0" err="1">
                <a:solidFill>
                  <a:srgbClr val="000000"/>
                </a:solidFill>
                <a:effectLst/>
                <a:highlight>
                  <a:srgbClr val="FFFFFF"/>
                </a:highlight>
                <a:latin typeface="Helvetica Neue" panose="02000503000000020004" pitchFamily="2" charset="0"/>
              </a:rPr>
              <a:t>Wouters</a:t>
            </a:r>
            <a:r>
              <a:rPr lang="en-GB" b="0" i="0" dirty="0">
                <a:solidFill>
                  <a:srgbClr val="000000"/>
                </a:solidFill>
                <a:effectLst/>
                <a:highlight>
                  <a:srgbClr val="FFFFFF"/>
                </a:highlight>
                <a:latin typeface="Helvetica Neue" panose="02000503000000020004" pitchFamily="2" charset="0"/>
              </a:rPr>
              <a:t>, </a:t>
            </a:r>
            <a:r>
              <a:rPr lang="en-GB" b="0" i="0" dirty="0" err="1">
                <a:solidFill>
                  <a:srgbClr val="000000"/>
                </a:solidFill>
                <a:effectLst/>
                <a:highlight>
                  <a:srgbClr val="FFFFFF"/>
                </a:highlight>
                <a:latin typeface="Helvetica Neue" panose="02000503000000020004" pitchFamily="2" charset="0"/>
              </a:rPr>
              <a:t>Robab</a:t>
            </a:r>
            <a:r>
              <a:rPr lang="en-GB" b="0" i="0" dirty="0">
                <a:solidFill>
                  <a:srgbClr val="000000"/>
                </a:solidFill>
                <a:effectLst/>
                <a:highlight>
                  <a:srgbClr val="FFFFFF"/>
                </a:highlight>
                <a:latin typeface="Helvetica Neue" panose="02000503000000020004" pitchFamily="2" charset="0"/>
              </a:rPr>
              <a:t> </a:t>
            </a:r>
            <a:r>
              <a:rPr lang="en-GB" b="0" i="0" dirty="0" err="1">
                <a:solidFill>
                  <a:srgbClr val="000000"/>
                </a:solidFill>
                <a:effectLst/>
                <a:highlight>
                  <a:srgbClr val="FFFFFF"/>
                </a:highlight>
                <a:latin typeface="Helvetica Neue" panose="02000503000000020004" pitchFamily="2" charset="0"/>
              </a:rPr>
              <a:t>Breyer-Kohansal</a:t>
            </a:r>
            <a:endParaRPr lang="en-GB" b="0" i="0" dirty="0">
              <a:solidFill>
                <a:srgbClr val="000000"/>
              </a:solidFill>
              <a:effectLst/>
              <a:highlight>
                <a:srgbClr val="FFFFFF"/>
              </a:highlight>
              <a:latin typeface="Helvetica Neue" panose="02000503000000020004" pitchFamily="2" charset="0"/>
            </a:endParaRPr>
          </a:p>
          <a:p>
            <a:pPr algn="l" fontAlgn="base"/>
            <a:r>
              <a:rPr lang="en-GB" b="0" i="0" dirty="0">
                <a:solidFill>
                  <a:srgbClr val="000000"/>
                </a:solidFill>
                <a:effectLst/>
                <a:highlight>
                  <a:srgbClr val="FFFFFF"/>
                </a:highlight>
                <a:latin typeface="Helvetica Neue" panose="02000503000000020004" pitchFamily="2" charset="0"/>
              </a:rPr>
              <a:t>European Respiratory Journal 2020 55: 1901874; </a:t>
            </a:r>
            <a:r>
              <a:rPr lang="en-GB" b="1" i="0" dirty="0">
                <a:solidFill>
                  <a:srgbClr val="000000"/>
                </a:solidFill>
                <a:effectLst/>
                <a:highlight>
                  <a:srgbClr val="FFFFFF"/>
                </a:highlight>
                <a:latin typeface="inherit"/>
              </a:rPr>
              <a:t>DOI:</a:t>
            </a:r>
            <a:r>
              <a:rPr lang="en-GB" b="0" i="0" dirty="0">
                <a:solidFill>
                  <a:srgbClr val="000000"/>
                </a:solidFill>
                <a:effectLst/>
                <a:highlight>
                  <a:srgbClr val="FFFFFF"/>
                </a:highlight>
                <a:latin typeface="Helvetica Neue" panose="02000503000000020004" pitchFamily="2" charset="0"/>
              </a:rPr>
              <a:t> 10.1183/13993003.01874-2019</a:t>
            </a:r>
          </a:p>
          <a:p>
            <a:endParaRPr lang="en-US" dirty="0"/>
          </a:p>
        </p:txBody>
      </p:sp>
      <p:sp>
        <p:nvSpPr>
          <p:cNvPr id="4" name="Slide Number Placeholder 3"/>
          <p:cNvSpPr>
            <a:spLocks noGrp="1"/>
          </p:cNvSpPr>
          <p:nvPr>
            <p:ph type="sldNum" sz="quarter" idx="5"/>
          </p:nvPr>
        </p:nvSpPr>
        <p:spPr/>
        <p:txBody>
          <a:bodyPr/>
          <a:lstStyle/>
          <a:p>
            <a:fld id="{12BB039C-79CE-984A-8306-E71A9DB42CB0}" type="slidenum">
              <a:rPr lang="en-US" smtClean="0"/>
              <a:t>36</a:t>
            </a:fld>
            <a:endParaRPr lang="en-US"/>
          </a:p>
        </p:txBody>
      </p:sp>
    </p:spTree>
    <p:extLst>
      <p:ext uri="{BB962C8B-B14F-4D97-AF65-F5344CB8AC3E}">
        <p14:creationId xmlns:p14="http://schemas.microsoft.com/office/powerpoint/2010/main" val="696746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err="1">
                <a:solidFill>
                  <a:srgbClr val="222222"/>
                </a:solidFill>
                <a:effectLst/>
                <a:latin typeface="Arial" panose="020B0604020202020204" pitchFamily="34" charset="0"/>
              </a:rPr>
              <a:t>Kunzli</a:t>
            </a:r>
            <a:r>
              <a:rPr lang="en-GB" b="0" i="0" dirty="0">
                <a:solidFill>
                  <a:srgbClr val="222222"/>
                </a:solidFill>
                <a:effectLst/>
                <a:latin typeface="Arial" panose="020B0604020202020204" pitchFamily="34" charset="0"/>
              </a:rPr>
              <a:t> N, Stutz EZ, </a:t>
            </a:r>
            <a:r>
              <a:rPr lang="en-GB" b="0" i="0" dirty="0" err="1">
                <a:solidFill>
                  <a:srgbClr val="222222"/>
                </a:solidFill>
                <a:effectLst/>
                <a:latin typeface="Arial" panose="020B0604020202020204" pitchFamily="34" charset="0"/>
              </a:rPr>
              <a:t>Perruchoud</a:t>
            </a:r>
            <a:r>
              <a:rPr lang="en-GB" b="0" i="0" dirty="0">
                <a:solidFill>
                  <a:srgbClr val="222222"/>
                </a:solidFill>
                <a:effectLst/>
                <a:latin typeface="Arial" panose="020B0604020202020204" pitchFamily="34" charset="0"/>
              </a:rPr>
              <a:t> AP, </a:t>
            </a:r>
            <a:r>
              <a:rPr lang="en-GB" b="0" i="0" dirty="0" err="1">
                <a:solidFill>
                  <a:srgbClr val="222222"/>
                </a:solidFill>
                <a:effectLst/>
                <a:latin typeface="Arial" panose="020B0604020202020204" pitchFamily="34" charset="0"/>
              </a:rPr>
              <a:t>Brandli</a:t>
            </a:r>
            <a:r>
              <a:rPr lang="en-GB" b="0" i="0" dirty="0">
                <a:solidFill>
                  <a:srgbClr val="222222"/>
                </a:solidFill>
                <a:effectLst/>
                <a:latin typeface="Arial" panose="020B0604020202020204" pitchFamily="34" charset="0"/>
              </a:rPr>
              <a:t> O, Tschopp JM, </a:t>
            </a:r>
            <a:r>
              <a:rPr lang="en-GB" b="0" i="0" dirty="0" err="1">
                <a:solidFill>
                  <a:srgbClr val="222222"/>
                </a:solidFill>
                <a:effectLst/>
                <a:latin typeface="Arial" panose="020B0604020202020204" pitchFamily="34" charset="0"/>
              </a:rPr>
              <a:t>Bolognini</a:t>
            </a:r>
            <a:r>
              <a:rPr lang="en-GB" b="0" i="0" dirty="0">
                <a:solidFill>
                  <a:srgbClr val="222222"/>
                </a:solidFill>
                <a:effectLst/>
                <a:latin typeface="Arial" panose="020B0604020202020204" pitchFamily="34" charset="0"/>
              </a:rPr>
              <a:t> G, Karrer W, Schindler C, Ackermann-</a:t>
            </a:r>
            <a:r>
              <a:rPr lang="en-GB" b="0" i="0" dirty="0" err="1">
                <a:solidFill>
                  <a:srgbClr val="222222"/>
                </a:solidFill>
                <a:effectLst/>
                <a:latin typeface="Arial" panose="020B0604020202020204" pitchFamily="34" charset="0"/>
              </a:rPr>
              <a:t>Liebrich</a:t>
            </a:r>
            <a:r>
              <a:rPr lang="en-GB" b="0" i="0" dirty="0">
                <a:solidFill>
                  <a:srgbClr val="222222"/>
                </a:solidFill>
                <a:effectLst/>
                <a:latin typeface="Arial" panose="020B0604020202020204" pitchFamily="34" charset="0"/>
              </a:rPr>
              <a:t> U, </a:t>
            </a:r>
            <a:r>
              <a:rPr lang="en-GB" b="0" i="0" dirty="0" err="1">
                <a:solidFill>
                  <a:srgbClr val="222222"/>
                </a:solidFill>
                <a:effectLst/>
                <a:latin typeface="Arial" panose="020B0604020202020204" pitchFamily="34" charset="0"/>
              </a:rPr>
              <a:t>Leuenberger</a:t>
            </a:r>
            <a:r>
              <a:rPr lang="en-GB" b="0" i="0" dirty="0">
                <a:solidFill>
                  <a:srgbClr val="222222"/>
                </a:solidFill>
                <a:effectLst/>
                <a:latin typeface="Arial" panose="020B0604020202020204" pitchFamily="34" charset="0"/>
              </a:rPr>
              <a:t> P. Peak flow variability in the SAPALDIA study and its validity in screening for asthma-related conditions. American Journal of Respiratory and Critical Care Medicine. 1999 Aug 1;160(2):427-34.</a:t>
            </a:r>
            <a:endParaRPr lang="en-GB" b="0" i="0" u="sng" dirty="0">
              <a:solidFill>
                <a:srgbClr val="1A0DAB"/>
              </a:solidFill>
              <a:effectLst/>
              <a:latin typeface="Arial" panose="020B0604020202020204" pitchFamily="34" charset="0"/>
            </a:endParaRPr>
          </a:p>
          <a:p>
            <a:r>
              <a:rPr lang="en-GB" b="0" i="0" dirty="0">
                <a:solidFill>
                  <a:srgbClr val="222222"/>
                </a:solidFill>
                <a:effectLst/>
                <a:latin typeface="Arial" panose="020B0604020202020204" pitchFamily="34" charset="0"/>
              </a:rPr>
              <a:t>Burge PS, </a:t>
            </a:r>
            <a:r>
              <a:rPr lang="en-GB" b="0" i="0" dirty="0" err="1">
                <a:solidFill>
                  <a:srgbClr val="222222"/>
                </a:solidFill>
                <a:effectLst/>
                <a:latin typeface="Arial" panose="020B0604020202020204" pitchFamily="34" charset="0"/>
              </a:rPr>
              <a:t>o'Brien</a:t>
            </a:r>
            <a:r>
              <a:rPr lang="en-GB" b="0" i="0" dirty="0">
                <a:solidFill>
                  <a:srgbClr val="222222"/>
                </a:solidFill>
                <a:effectLst/>
                <a:latin typeface="Arial" panose="020B0604020202020204" pitchFamily="34" charset="0"/>
              </a:rPr>
              <a:t> IM, Harries MG. Peak flow rate records in the diagnosis of occupational asthma due to colophony. Thorax. 1979 Jun 1;34(3):308-16.</a:t>
            </a:r>
            <a:endParaRPr lang="en-GB" b="0" i="0" u="sng" dirty="0">
              <a:solidFill>
                <a:srgbClr val="1A0DAB"/>
              </a:solidFill>
              <a:effectLst/>
              <a:latin typeface="Arial" panose="020B0604020202020204" pitchFamily="34" charset="0"/>
            </a:endParaRPr>
          </a:p>
          <a:p>
            <a:r>
              <a:rPr lang="en-GB" b="0" i="0" dirty="0">
                <a:solidFill>
                  <a:srgbClr val="222222"/>
                </a:solidFill>
                <a:effectLst/>
                <a:latin typeface="Arial" panose="020B0604020202020204" pitchFamily="34" charset="0"/>
              </a:rPr>
              <a:t>Cross D, Nelson HS. The role of the peak flow meter in the diagnosis and management of asthma. Journal of allergy and clinical immunology. 1991 Jan 1;87(1):120-8.</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BA4FD8-952D-1D48-8D25-532489D8DE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8698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ERS Task force: </a:t>
            </a:r>
            <a:r>
              <a:rPr lang="en-GB" dirty="0"/>
              <a:t>European Respiratory Society Guidelines for the Diagnosis of Asthma in Adults</a:t>
            </a:r>
            <a:endParaRPr lang="en-US" dirty="0"/>
          </a:p>
          <a:p>
            <a:r>
              <a:rPr lang="en-GB" dirty="0"/>
              <a:t>Recommendation  The TF suggests not recording PEF variability as the primary test to make a diagnosis of asthma diagnosis (conditional recommendation against the test, low quality of evidence) Remarks  PEF may be considered if no other lung function test is available including spirometry at rest and bronchial challenge testing  PEF should be monitored over a two--week period and a variation of &gt;20% considered as supportive of asthma diagnosis  PEF variability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B70ACA-977B-2B4C-913A-B2D6375BE67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4625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ERS Task force: </a:t>
            </a:r>
            <a:r>
              <a:rPr lang="en-GB" dirty="0"/>
              <a:t>European Respiratory Society Guidelines for the Diagnosis of Asthma in Adults</a:t>
            </a:r>
            <a:endParaRPr lang="en-US" dirty="0"/>
          </a:p>
          <a:p>
            <a:r>
              <a:rPr lang="en-GB" dirty="0"/>
              <a:t>Recommendation  The TF suggests not recording PEF variability as the primary test to make a diagnosis of asthma diagnosis (conditional recommendation against the test, low quality of evidence) Remarks  PEF may be considered if no other lung function test is available including spirometry at rest and bronchial challenge testing  PEF should be monitored over a two--week period and a variation of &gt;20% considered as supportive of asthma diagnosis  PEF variability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B70ACA-977B-2B4C-913A-B2D6375BE67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4289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4295185"/>
      </p:ext>
    </p:extLst>
  </p:cSld>
  <p:clrMapOvr>
    <a:masterClrMapping/>
  </p:clrMapOvr>
  <p:extLst>
    <p:ext uri="{DCECCB84-F9BA-43D5-87BE-67443E8EF086}">
      <p15:sldGuideLst xmlns:p15="http://schemas.microsoft.com/office/powerpoint/2012/main">
        <p15:guide id="1" orient="horz" pos="75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Image">
    <p:spTree>
      <p:nvGrpSpPr>
        <p:cNvPr id="1" name=""/>
        <p:cNvGrpSpPr/>
        <p:nvPr/>
      </p:nvGrpSpPr>
      <p:grpSpPr>
        <a:xfrm>
          <a:off x="0" y="0"/>
          <a:ext cx="0" cy="0"/>
          <a:chOff x="0" y="0"/>
          <a:chExt cx="0" cy="0"/>
        </a:xfrm>
      </p:grpSpPr>
      <p:sp>
        <p:nvSpPr>
          <p:cNvPr id="4" name="Text Placeholder 5"/>
          <p:cNvSpPr>
            <a:spLocks noGrp="1"/>
          </p:cNvSpPr>
          <p:nvPr>
            <p:ph type="body" sz="quarter" idx="10" hasCustomPrompt="1"/>
          </p:nvPr>
        </p:nvSpPr>
        <p:spPr>
          <a:xfrm>
            <a:off x="695400" y="1124749"/>
            <a:ext cx="6048672" cy="2304251"/>
          </a:xfrm>
          <a:prstGeom prst="rect">
            <a:avLst/>
          </a:prstGeom>
        </p:spPr>
        <p:txBody>
          <a:bodyPr lIns="0" tIns="0" rIns="0" bIns="0" anchor="b" anchorCtr="0"/>
          <a:lstStyle>
            <a:lvl1pPr marL="0" indent="0">
              <a:lnSpc>
                <a:spcPts val="5200"/>
              </a:lnSpc>
              <a:spcBef>
                <a:spcPts val="0"/>
              </a:spcBef>
              <a:spcAft>
                <a:spcPts val="2000"/>
              </a:spcAft>
              <a:defRPr sz="5800" b="1" i="0" baseline="0">
                <a:solidFill>
                  <a:srgbClr val="3D1053"/>
                </a:solidFill>
                <a:latin typeface="+mn-lt"/>
              </a:defRPr>
            </a:lvl1pPr>
            <a:lvl2pPr marL="0" indent="0">
              <a:spcBef>
                <a:spcPts val="0"/>
              </a:spcBef>
              <a:spcAft>
                <a:spcPts val="1500"/>
              </a:spcAft>
              <a:buFontTx/>
              <a:buNone/>
              <a:defRPr sz="3200" b="1">
                <a:solidFill>
                  <a:schemeClr val="tx1"/>
                </a:solidFill>
              </a:defRPr>
            </a:lvl2pPr>
            <a:lvl3pPr marL="0" indent="0">
              <a:spcBef>
                <a:spcPts val="0"/>
              </a:spcBef>
              <a:spcAft>
                <a:spcPts val="1500"/>
              </a:spcAft>
              <a:buFontTx/>
              <a:buNone/>
              <a:defRPr>
                <a:solidFill>
                  <a:schemeClr val="tx1"/>
                </a:solidFill>
              </a:defRPr>
            </a:lvl3pPr>
            <a:lvl4pPr marL="360000" indent="-180000">
              <a:spcBef>
                <a:spcPts val="0"/>
              </a:spcBef>
              <a:spcAft>
                <a:spcPts val="1500"/>
              </a:spcAft>
              <a:buFont typeface="Arial" panose="020B0604020202020204" pitchFamily="34" charset="0"/>
              <a:buChar char="•"/>
              <a:defRPr>
                <a:solidFill>
                  <a:schemeClr val="tx1"/>
                </a:solidFill>
              </a:defRPr>
            </a:lvl4pPr>
            <a:lvl5pPr marL="0" indent="0">
              <a:spcBef>
                <a:spcPts val="0"/>
              </a:spcBef>
              <a:spcAft>
                <a:spcPts val="1000"/>
              </a:spcAft>
              <a:buFontTx/>
              <a:buNone/>
              <a:defRPr>
                <a:solidFill>
                  <a:schemeClr val="tx1"/>
                </a:solidFill>
              </a:defRPr>
            </a:lvl5pPr>
          </a:lstStyle>
          <a:p>
            <a:pPr lvl="0"/>
            <a:r>
              <a:rPr lang="en-US" dirty="0"/>
              <a:t>Document Title </a:t>
            </a:r>
          </a:p>
        </p:txBody>
      </p:sp>
      <p:sp>
        <p:nvSpPr>
          <p:cNvPr id="8" name="Text Placeholder 7">
            <a:extLst>
              <a:ext uri="{FF2B5EF4-FFF2-40B4-BE49-F238E27FC236}">
                <a16:creationId xmlns:a16="http://schemas.microsoft.com/office/drawing/2014/main" id="{0D92FEE9-D79C-A626-A13C-3C11A98C3EA5}"/>
              </a:ext>
            </a:extLst>
          </p:cNvPr>
          <p:cNvSpPr>
            <a:spLocks noGrp="1"/>
          </p:cNvSpPr>
          <p:nvPr>
            <p:ph type="body" sz="quarter" idx="12"/>
          </p:nvPr>
        </p:nvSpPr>
        <p:spPr>
          <a:xfrm>
            <a:off x="695400" y="3861048"/>
            <a:ext cx="5040560" cy="1332858"/>
          </a:xfrm>
          <a:prstGeom prst="rect">
            <a:avLst/>
          </a:prstGeom>
        </p:spPr>
        <p:txBody>
          <a:bodyPr lIns="0" tIns="0" rIns="0" bIns="0"/>
          <a:lstStyle>
            <a:lvl1pPr marL="0">
              <a:defRPr b="1">
                <a:solidFill>
                  <a:srgbClr val="658D1B"/>
                </a:solidFill>
              </a:defRPr>
            </a:lvl1pPr>
            <a:lvl2pPr marL="0">
              <a:defRPr>
                <a:solidFill>
                  <a:schemeClr val="bg1"/>
                </a:solidFill>
              </a:defRPr>
            </a:lvl2pPr>
            <a:lvl3pPr marL="0">
              <a:defRPr>
                <a:solidFill>
                  <a:schemeClr val="bg1"/>
                </a:solidFill>
              </a:defRPr>
            </a:lvl3pPr>
            <a:lvl4pPr marL="0">
              <a:defRPr>
                <a:solidFill>
                  <a:schemeClr val="bg1"/>
                </a:solidFill>
              </a:defRPr>
            </a:lvl4pPr>
            <a:lvl5pPr marL="0">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609723582"/>
      </p:ext>
    </p:extLst>
  </p:cSld>
  <p:clrMapOvr>
    <a:masterClrMapping/>
  </p:clrMapOvr>
  <p:hf sldNum="0" hdr="0" ftr="0"/>
  <p:extLst>
    <p:ext uri="{DCECCB84-F9BA-43D5-87BE-67443E8EF086}">
      <p15:sldGuideLst xmlns:p15="http://schemas.microsoft.com/office/powerpoint/2012/main">
        <p15:guide id="1" orient="horz" pos="75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Breaker Slide Light">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4511824" y="1988841"/>
            <a:ext cx="7128793" cy="3528392"/>
          </a:xfrm>
          <a:prstGeom prst="rect">
            <a:avLst/>
          </a:prstGeom>
        </p:spPr>
        <p:txBody>
          <a:bodyPr lIns="0" tIns="0" rIns="0" bIns="0" anchor="b" anchorCtr="0"/>
          <a:lstStyle>
            <a:lvl1pPr marL="0" indent="0">
              <a:lnSpc>
                <a:spcPts val="5200"/>
              </a:lnSpc>
              <a:spcBef>
                <a:spcPts val="0"/>
              </a:spcBef>
              <a:spcAft>
                <a:spcPts val="2000"/>
              </a:spcAft>
              <a:defRPr sz="4600" b="1" i="0" baseline="0">
                <a:solidFill>
                  <a:srgbClr val="3D1053"/>
                </a:solidFill>
                <a:latin typeface="+mn-lt"/>
              </a:defRPr>
            </a:lvl1pPr>
            <a:lvl2pPr marL="0" indent="0">
              <a:spcBef>
                <a:spcPts val="0"/>
              </a:spcBef>
              <a:spcAft>
                <a:spcPts val="1500"/>
              </a:spcAft>
              <a:buFontTx/>
              <a:buNone/>
              <a:defRPr sz="2600" b="1">
                <a:solidFill>
                  <a:srgbClr val="658D1B"/>
                </a:solidFill>
              </a:defRPr>
            </a:lvl2pPr>
            <a:lvl3pPr marL="0" indent="0">
              <a:spcBef>
                <a:spcPts val="0"/>
              </a:spcBef>
              <a:spcAft>
                <a:spcPts val="1500"/>
              </a:spcAft>
              <a:buFontTx/>
              <a:buNone/>
              <a:defRPr>
                <a:solidFill>
                  <a:schemeClr val="bg1"/>
                </a:solidFill>
              </a:defRPr>
            </a:lvl3pPr>
            <a:lvl4pPr marL="360000" indent="-180000">
              <a:spcBef>
                <a:spcPts val="0"/>
              </a:spcBef>
              <a:spcAft>
                <a:spcPts val="1500"/>
              </a:spcAft>
              <a:buFont typeface="Arial" panose="020B0604020202020204" pitchFamily="34" charset="0"/>
              <a:buChar char="•"/>
              <a:defRPr>
                <a:solidFill>
                  <a:schemeClr val="bg1"/>
                </a:solidFill>
              </a:defRPr>
            </a:lvl4pPr>
            <a:lvl5pPr marL="0" indent="0">
              <a:spcBef>
                <a:spcPts val="0"/>
              </a:spcBef>
              <a:spcAft>
                <a:spcPts val="1000"/>
              </a:spcAft>
              <a:buFontTx/>
              <a:buNone/>
              <a:defRPr>
                <a:solidFill>
                  <a:schemeClr val="bg1"/>
                </a:solidFill>
              </a:defRPr>
            </a:lvl5pPr>
          </a:lstStyle>
          <a:p>
            <a:pPr lvl="0"/>
            <a:r>
              <a:rPr lang="en-US" dirty="0"/>
              <a:t>Click to edit </a:t>
            </a:r>
            <a:br>
              <a:rPr lang="en-US" dirty="0"/>
            </a:br>
            <a:r>
              <a:rPr lang="en-US" dirty="0"/>
              <a:t>Master text styles</a:t>
            </a:r>
          </a:p>
          <a:p>
            <a:pPr lvl="1"/>
            <a:r>
              <a:rPr lang="en-US" dirty="0"/>
              <a:t>Second level</a:t>
            </a:r>
          </a:p>
        </p:txBody>
      </p:sp>
    </p:spTree>
    <p:extLst>
      <p:ext uri="{BB962C8B-B14F-4D97-AF65-F5344CB8AC3E}">
        <p14:creationId xmlns:p14="http://schemas.microsoft.com/office/powerpoint/2010/main" val="358040353"/>
      </p:ext>
    </p:extLst>
  </p:cSld>
  <p:clrMapOvr>
    <a:masterClrMapping/>
  </p:clrMapOvr>
  <p:extLst>
    <p:ext uri="{DCECCB84-F9BA-43D5-87BE-67443E8EF086}">
      <p15:sldGuideLst xmlns:p15="http://schemas.microsoft.com/office/powerpoint/2012/main">
        <p15:guide id="1" orient="horz" pos="75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End Slide L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341524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Tree>
    <p:extLst>
      <p:ext uri="{BB962C8B-B14F-4D97-AF65-F5344CB8AC3E}">
        <p14:creationId xmlns:p14="http://schemas.microsoft.com/office/powerpoint/2010/main" val="4187225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3F404-975E-4A6F-A6D6-43C8116AC175}"/>
              </a:ext>
            </a:extLst>
          </p:cNvPr>
          <p:cNvSpPr>
            <a:spLocks noGrp="1"/>
          </p:cNvSpPr>
          <p:nvPr>
            <p:ph type="title" hasCustomPrompt="1"/>
          </p:nvPr>
        </p:nvSpPr>
        <p:spPr>
          <a:xfrm>
            <a:off x="1460501" y="1562100"/>
            <a:ext cx="9499599" cy="1244600"/>
          </a:xfrm>
        </p:spPr>
        <p:txBody>
          <a:bodyPr/>
          <a:lstStyle>
            <a:lvl1pPr algn="ctr">
              <a:defRPr sz="6400"/>
            </a:lvl1pPr>
          </a:lstStyle>
          <a:p>
            <a:r>
              <a:rPr lang="en-US" dirty="0"/>
              <a:t>Click to add title</a:t>
            </a:r>
            <a:endParaRPr lang="en-GB" dirty="0"/>
          </a:p>
        </p:txBody>
      </p:sp>
      <p:sp>
        <p:nvSpPr>
          <p:cNvPr id="4" name="TextBox 3">
            <a:extLst>
              <a:ext uri="{FF2B5EF4-FFF2-40B4-BE49-F238E27FC236}">
                <a16:creationId xmlns:a16="http://schemas.microsoft.com/office/drawing/2014/main" id="{40028AB2-2787-4BBD-B654-7C0E2FD84211}"/>
              </a:ext>
            </a:extLst>
          </p:cNvPr>
          <p:cNvSpPr txBox="1"/>
          <p:nvPr userDrawn="1"/>
        </p:nvSpPr>
        <p:spPr>
          <a:xfrm>
            <a:off x="2296583" y="6229572"/>
            <a:ext cx="7975600" cy="420564"/>
          </a:xfrm>
          <a:prstGeom prst="rect">
            <a:avLst/>
          </a:prstGeom>
          <a:noFill/>
        </p:spPr>
        <p:txBody>
          <a:bodyPr wrap="square" rtlCol="0">
            <a:spAutoFit/>
          </a:bodyPr>
          <a:lstStyle/>
          <a:p>
            <a:pPr defTabSz="457189"/>
            <a:r>
              <a:rPr lang="en-US" sz="2133" i="1" dirty="0">
                <a:solidFill>
                  <a:srgbClr val="074B88"/>
                </a:solidFill>
              </a:rPr>
              <a:t>Breathing and feeling well through universal access to right care</a:t>
            </a:r>
          </a:p>
        </p:txBody>
      </p:sp>
    </p:spTree>
    <p:extLst>
      <p:ext uri="{BB962C8B-B14F-4D97-AF65-F5344CB8AC3E}">
        <p14:creationId xmlns:p14="http://schemas.microsoft.com/office/powerpoint/2010/main" val="813406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lvl1pPr>
              <a:lnSpc>
                <a:spcPct val="100000"/>
              </a:lnSpc>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561382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Heading + 1 x Conten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766763" y="2060574"/>
            <a:ext cx="10226337" cy="3384650"/>
          </a:xfrm>
          <a:prstGeom prst="rect">
            <a:avLst/>
          </a:prstGeom>
        </p:spPr>
        <p:txBody>
          <a:bodyPr lIns="0" tIns="0" rIns="0" bIns="0"/>
          <a:lstStyle>
            <a:lvl1pPr marL="0" indent="0">
              <a:spcBef>
                <a:spcPts val="0"/>
              </a:spcBef>
              <a:spcAft>
                <a:spcPts val="500"/>
              </a:spcAft>
              <a:buFontTx/>
              <a:buNone/>
              <a:defRPr sz="2400" baseline="0">
                <a:solidFill>
                  <a:schemeClr val="tx1"/>
                </a:solidFill>
              </a:defRPr>
            </a:lvl1pPr>
            <a:lvl2pPr marL="0" indent="0">
              <a:spcBef>
                <a:spcPts val="0"/>
              </a:spcBef>
              <a:spcAft>
                <a:spcPts val="500"/>
              </a:spcAft>
              <a:buFontTx/>
              <a:buNone/>
              <a:defRPr sz="2400" b="1" baseline="0">
                <a:solidFill>
                  <a:schemeClr val="tx1"/>
                </a:solidFill>
              </a:defRPr>
            </a:lvl2pPr>
            <a:lvl3pPr marL="342900" indent="-342900">
              <a:spcBef>
                <a:spcPts val="0"/>
              </a:spcBef>
              <a:spcAft>
                <a:spcPts val="500"/>
              </a:spcAft>
              <a:buFont typeface="Arial" panose="020B0604020202020204" pitchFamily="34" charset="0"/>
              <a:buChar char="•"/>
              <a:defRPr sz="2400" baseline="0">
                <a:solidFill>
                  <a:schemeClr val="tx1"/>
                </a:solidFill>
              </a:defRPr>
            </a:lvl3pPr>
            <a:lvl4pPr marL="0" indent="0">
              <a:spcBef>
                <a:spcPts val="0"/>
              </a:spcBef>
              <a:spcAft>
                <a:spcPts val="500"/>
              </a:spcAft>
              <a:buFontTx/>
              <a:buNone/>
              <a:defRPr sz="1800" baseline="0">
                <a:solidFill>
                  <a:schemeClr val="tx1"/>
                </a:solidFill>
              </a:defRPr>
            </a:lvl4pPr>
            <a:lvl5pPr marL="0" indent="0">
              <a:spcBef>
                <a:spcPts val="0"/>
              </a:spcBef>
              <a:spcAft>
                <a:spcPts val="500"/>
              </a:spcAft>
              <a:buFontTx/>
              <a:buNone/>
              <a:defRPr sz="1800" baseline="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ext Placeholder 3"/>
          <p:cNvSpPr>
            <a:spLocks noGrp="1"/>
          </p:cNvSpPr>
          <p:nvPr>
            <p:ph type="body" sz="quarter" idx="10"/>
          </p:nvPr>
        </p:nvSpPr>
        <p:spPr>
          <a:xfrm>
            <a:off x="766763" y="620713"/>
            <a:ext cx="10225781" cy="1008086"/>
          </a:xfrm>
          <a:prstGeom prst="rect">
            <a:avLst/>
          </a:prstGeom>
        </p:spPr>
        <p:txBody>
          <a:bodyPr lIns="0" tIns="0" rIns="0" bIns="0" anchor="ctr" anchorCtr="0"/>
          <a:lstStyle>
            <a:lvl1pPr marL="0" indent="0">
              <a:lnSpc>
                <a:spcPts val="4800"/>
              </a:lnSpc>
              <a:defRPr sz="4600" b="1" i="0" baseline="0">
                <a:solidFill>
                  <a:srgbClr val="3D1053"/>
                </a:solidFill>
                <a:latin typeface="+mn-lt"/>
              </a:defRPr>
            </a:lvl1pPr>
            <a:lvl2pPr marL="0" indent="0">
              <a:spcBef>
                <a:spcPts val="500"/>
              </a:spcBef>
              <a:spcAft>
                <a:spcPts val="500"/>
              </a:spcAft>
              <a:buFontTx/>
              <a:buNone/>
              <a:defRPr sz="3200" b="1" baseline="0">
                <a:solidFill>
                  <a:schemeClr val="tx1"/>
                </a:solidFill>
              </a:defRPr>
            </a:lvl2pPr>
            <a:lvl3pPr marL="0" indent="0">
              <a:spcBef>
                <a:spcPts val="0"/>
              </a:spcBef>
              <a:spcAft>
                <a:spcPts val="500"/>
              </a:spcAft>
              <a:buFontTx/>
              <a:buNone/>
              <a:defRPr sz="2400" b="1" baseline="0">
                <a:solidFill>
                  <a:srgbClr val="5F6062"/>
                </a:solidFill>
              </a:defRPr>
            </a:lvl3pPr>
            <a:lvl4pPr marL="342900" indent="-342900">
              <a:spcBef>
                <a:spcPts val="0"/>
              </a:spcBef>
              <a:spcAft>
                <a:spcPts val="500"/>
              </a:spcAft>
              <a:buFont typeface="Arial" panose="020B0604020202020204" pitchFamily="34" charset="0"/>
              <a:buChar char="•"/>
              <a:defRPr sz="2400" baseline="0">
                <a:solidFill>
                  <a:srgbClr val="5F6062"/>
                </a:solidFill>
              </a:defRPr>
            </a:lvl4pPr>
            <a:lvl5pPr marL="0" indent="0">
              <a:spcBef>
                <a:spcPts val="0"/>
              </a:spcBef>
              <a:spcAft>
                <a:spcPts val="500"/>
              </a:spcAft>
              <a:buFontTx/>
              <a:buNone/>
              <a:defRPr sz="1800" baseline="0">
                <a:solidFill>
                  <a:srgbClr val="5F6062"/>
                </a:solidFill>
              </a:defRPr>
            </a:lvl5pPr>
          </a:lstStyle>
          <a:p>
            <a:pPr lvl="0"/>
            <a:r>
              <a:rPr lang="en-US" dirty="0"/>
              <a:t>Edit Master text styles</a:t>
            </a:r>
          </a:p>
        </p:txBody>
      </p:sp>
    </p:spTree>
    <p:extLst>
      <p:ext uri="{BB962C8B-B14F-4D97-AF65-F5344CB8AC3E}">
        <p14:creationId xmlns:p14="http://schemas.microsoft.com/office/powerpoint/2010/main" val="1824768846"/>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Heading + 2 x Content">
    <p:spTree>
      <p:nvGrpSpPr>
        <p:cNvPr id="1" name=""/>
        <p:cNvGrpSpPr/>
        <p:nvPr/>
      </p:nvGrpSpPr>
      <p:grpSpPr>
        <a:xfrm>
          <a:off x="0" y="0"/>
          <a:ext cx="0" cy="0"/>
          <a:chOff x="0" y="0"/>
          <a:chExt cx="0" cy="0"/>
        </a:xfrm>
      </p:grpSpPr>
      <p:sp>
        <p:nvSpPr>
          <p:cNvPr id="8" name="Content Placeholder 6"/>
          <p:cNvSpPr>
            <a:spLocks noGrp="1"/>
          </p:cNvSpPr>
          <p:nvPr>
            <p:ph sz="quarter" idx="12"/>
          </p:nvPr>
        </p:nvSpPr>
        <p:spPr>
          <a:xfrm>
            <a:off x="766763" y="2060575"/>
            <a:ext cx="5184775" cy="3097213"/>
          </a:xfrm>
          <a:prstGeom prst="rect">
            <a:avLst/>
          </a:prstGeom>
        </p:spPr>
        <p:txBody>
          <a:bodyPr lIns="0" tIns="0" rIns="0" bIns="0"/>
          <a:lstStyle>
            <a:lvl1pPr marL="0" indent="0">
              <a:spcBef>
                <a:spcPts val="0"/>
              </a:spcBef>
              <a:spcAft>
                <a:spcPts val="500"/>
              </a:spcAft>
              <a:buFontTx/>
              <a:buNone/>
              <a:defRPr sz="2400" baseline="0">
                <a:solidFill>
                  <a:schemeClr val="tx1"/>
                </a:solidFill>
              </a:defRPr>
            </a:lvl1pPr>
            <a:lvl2pPr marL="0" indent="0">
              <a:spcBef>
                <a:spcPts val="0"/>
              </a:spcBef>
              <a:spcAft>
                <a:spcPts val="500"/>
              </a:spcAft>
              <a:buFontTx/>
              <a:buNone/>
              <a:defRPr sz="2400" b="1" baseline="0">
                <a:solidFill>
                  <a:schemeClr val="tx1"/>
                </a:solidFill>
              </a:defRPr>
            </a:lvl2pPr>
            <a:lvl3pPr marL="342900" indent="-342900">
              <a:spcBef>
                <a:spcPts val="0"/>
              </a:spcBef>
              <a:spcAft>
                <a:spcPts val="500"/>
              </a:spcAft>
              <a:buFont typeface="Arial" panose="020B0604020202020204" pitchFamily="34" charset="0"/>
              <a:buChar char="•"/>
              <a:defRPr sz="2400" baseline="0">
                <a:solidFill>
                  <a:schemeClr val="tx1"/>
                </a:solidFill>
              </a:defRPr>
            </a:lvl3pPr>
            <a:lvl4pPr marL="0" indent="0">
              <a:spcBef>
                <a:spcPts val="0"/>
              </a:spcBef>
              <a:spcAft>
                <a:spcPts val="500"/>
              </a:spcAft>
              <a:buFontTx/>
              <a:buNone/>
              <a:defRPr sz="1800" baseline="0">
                <a:solidFill>
                  <a:schemeClr val="tx1"/>
                </a:solidFill>
              </a:defRPr>
            </a:lvl4pPr>
            <a:lvl5pPr marL="0" indent="0">
              <a:spcBef>
                <a:spcPts val="0"/>
              </a:spcBef>
              <a:spcAft>
                <a:spcPts val="500"/>
              </a:spcAft>
              <a:buFontTx/>
              <a:buNone/>
              <a:defRPr sz="1800" baseline="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Content Placeholder 6"/>
          <p:cNvSpPr>
            <a:spLocks noGrp="1"/>
          </p:cNvSpPr>
          <p:nvPr>
            <p:ph sz="quarter" idx="13"/>
          </p:nvPr>
        </p:nvSpPr>
        <p:spPr>
          <a:xfrm>
            <a:off x="6240463" y="2060575"/>
            <a:ext cx="4752081" cy="3097213"/>
          </a:xfrm>
          <a:prstGeom prst="rect">
            <a:avLst/>
          </a:prstGeom>
        </p:spPr>
        <p:txBody>
          <a:bodyPr lIns="0" tIns="0" rIns="0" bIns="0"/>
          <a:lstStyle>
            <a:lvl1pPr marL="0" indent="0">
              <a:spcBef>
                <a:spcPts val="0"/>
              </a:spcBef>
              <a:spcAft>
                <a:spcPts val="500"/>
              </a:spcAft>
              <a:buFontTx/>
              <a:buNone/>
              <a:defRPr sz="2400" baseline="0">
                <a:solidFill>
                  <a:schemeClr val="tx1"/>
                </a:solidFill>
              </a:defRPr>
            </a:lvl1pPr>
            <a:lvl2pPr marL="0" indent="0">
              <a:spcBef>
                <a:spcPts val="0"/>
              </a:spcBef>
              <a:spcAft>
                <a:spcPts val="500"/>
              </a:spcAft>
              <a:buFontTx/>
              <a:buNone/>
              <a:defRPr sz="2400" b="1" baseline="0">
                <a:solidFill>
                  <a:schemeClr val="tx1"/>
                </a:solidFill>
              </a:defRPr>
            </a:lvl2pPr>
            <a:lvl3pPr marL="342900" indent="-342900">
              <a:spcBef>
                <a:spcPts val="0"/>
              </a:spcBef>
              <a:spcAft>
                <a:spcPts val="500"/>
              </a:spcAft>
              <a:buFont typeface="Arial" panose="020B0604020202020204" pitchFamily="34" charset="0"/>
              <a:buChar char="•"/>
              <a:defRPr sz="2400" baseline="0">
                <a:solidFill>
                  <a:schemeClr val="tx1"/>
                </a:solidFill>
              </a:defRPr>
            </a:lvl3pPr>
            <a:lvl4pPr marL="0" indent="0">
              <a:spcBef>
                <a:spcPts val="0"/>
              </a:spcBef>
              <a:spcAft>
                <a:spcPts val="500"/>
              </a:spcAft>
              <a:buFontTx/>
              <a:buNone/>
              <a:defRPr sz="1800" baseline="0">
                <a:solidFill>
                  <a:schemeClr val="tx1"/>
                </a:solidFill>
              </a:defRPr>
            </a:lvl4pPr>
            <a:lvl5pPr marL="0" indent="0">
              <a:spcBef>
                <a:spcPts val="0"/>
              </a:spcBef>
              <a:spcAft>
                <a:spcPts val="500"/>
              </a:spcAft>
              <a:buFontTx/>
              <a:buNone/>
              <a:defRPr sz="1800" baseline="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ext Placeholder 3">
            <a:extLst>
              <a:ext uri="{FF2B5EF4-FFF2-40B4-BE49-F238E27FC236}">
                <a16:creationId xmlns:a16="http://schemas.microsoft.com/office/drawing/2014/main" id="{D8CA0663-FF4D-A570-068B-38042EE6A882}"/>
              </a:ext>
            </a:extLst>
          </p:cNvPr>
          <p:cNvSpPr>
            <a:spLocks noGrp="1"/>
          </p:cNvSpPr>
          <p:nvPr>
            <p:ph type="body" sz="quarter" idx="10"/>
          </p:nvPr>
        </p:nvSpPr>
        <p:spPr>
          <a:xfrm>
            <a:off x="766763" y="620713"/>
            <a:ext cx="10225781" cy="1008086"/>
          </a:xfrm>
          <a:prstGeom prst="rect">
            <a:avLst/>
          </a:prstGeom>
        </p:spPr>
        <p:txBody>
          <a:bodyPr lIns="0" tIns="0" rIns="0" bIns="0" anchor="ctr" anchorCtr="0"/>
          <a:lstStyle>
            <a:lvl1pPr marL="0" indent="0">
              <a:lnSpc>
                <a:spcPts val="4800"/>
              </a:lnSpc>
              <a:defRPr sz="4600" b="1" i="0" baseline="0">
                <a:solidFill>
                  <a:srgbClr val="3D1053"/>
                </a:solidFill>
                <a:latin typeface="+mn-lt"/>
              </a:defRPr>
            </a:lvl1pPr>
            <a:lvl2pPr marL="0" indent="0">
              <a:spcBef>
                <a:spcPts val="500"/>
              </a:spcBef>
              <a:spcAft>
                <a:spcPts val="500"/>
              </a:spcAft>
              <a:buFontTx/>
              <a:buNone/>
              <a:defRPr sz="3200" b="1" baseline="0">
                <a:solidFill>
                  <a:schemeClr val="tx1"/>
                </a:solidFill>
              </a:defRPr>
            </a:lvl2pPr>
            <a:lvl3pPr marL="0" indent="0">
              <a:spcBef>
                <a:spcPts val="0"/>
              </a:spcBef>
              <a:spcAft>
                <a:spcPts val="500"/>
              </a:spcAft>
              <a:buFontTx/>
              <a:buNone/>
              <a:defRPr sz="2400" b="1" baseline="0">
                <a:solidFill>
                  <a:srgbClr val="5F6062"/>
                </a:solidFill>
              </a:defRPr>
            </a:lvl3pPr>
            <a:lvl4pPr marL="342900" indent="-342900">
              <a:spcBef>
                <a:spcPts val="0"/>
              </a:spcBef>
              <a:spcAft>
                <a:spcPts val="500"/>
              </a:spcAft>
              <a:buFont typeface="Arial" panose="020B0604020202020204" pitchFamily="34" charset="0"/>
              <a:buChar char="•"/>
              <a:defRPr sz="2400" baseline="0">
                <a:solidFill>
                  <a:srgbClr val="5F6062"/>
                </a:solidFill>
              </a:defRPr>
            </a:lvl4pPr>
            <a:lvl5pPr marL="0" indent="0">
              <a:spcBef>
                <a:spcPts val="0"/>
              </a:spcBef>
              <a:spcAft>
                <a:spcPts val="500"/>
              </a:spcAft>
              <a:buFontTx/>
              <a:buNone/>
              <a:defRPr sz="1800" baseline="0">
                <a:solidFill>
                  <a:srgbClr val="5F6062"/>
                </a:solidFill>
              </a:defRPr>
            </a:lvl5pPr>
          </a:lstStyle>
          <a:p>
            <a:pPr lvl="0"/>
            <a:r>
              <a:rPr lang="en-US" dirty="0"/>
              <a:t>Edit Master text styles</a:t>
            </a:r>
          </a:p>
        </p:txBody>
      </p:sp>
    </p:spTree>
    <p:extLst>
      <p:ext uri="{BB962C8B-B14F-4D97-AF65-F5344CB8AC3E}">
        <p14:creationId xmlns:p14="http://schemas.microsoft.com/office/powerpoint/2010/main" val="3553017685"/>
      </p:ext>
    </p:extLst>
  </p:cSld>
  <p:clrMapOvr>
    <a:masterClrMapping/>
  </p:clrMapOvr>
  <p:extLst>
    <p:ext uri="{DCECCB84-F9BA-43D5-87BE-67443E8EF086}">
      <p15:sldGuideLst xmlns:p15="http://schemas.microsoft.com/office/powerpoint/2012/main">
        <p15:guide id="2" pos="3749">
          <p15:clr>
            <a:srgbClr val="FBAE40"/>
          </p15:clr>
        </p15:guide>
        <p15:guide id="5" pos="393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1BEBAA-9D09-C59F-C203-AB1BEFE97DAC}"/>
              </a:ext>
            </a:extLst>
          </p:cNvPr>
          <p:cNvSpPr>
            <a:spLocks noGrp="1"/>
          </p:cNvSpPr>
          <p:nvPr>
            <p:ph type="dt" sz="half" idx="10"/>
          </p:nvPr>
        </p:nvSpPr>
        <p:spPr/>
        <p:txBody>
          <a:bodyPr/>
          <a:lstStyle/>
          <a:p>
            <a:fld id="{A9241948-AEDB-9F42-A6BF-BAF773D16944}" type="datetimeFigureOut">
              <a:rPr lang="en-US" smtClean="0"/>
              <a:t>11/14/24</a:t>
            </a:fld>
            <a:endParaRPr lang="en-US"/>
          </a:p>
        </p:txBody>
      </p:sp>
      <p:sp>
        <p:nvSpPr>
          <p:cNvPr id="3" name="Footer Placeholder 2">
            <a:extLst>
              <a:ext uri="{FF2B5EF4-FFF2-40B4-BE49-F238E27FC236}">
                <a16:creationId xmlns:a16="http://schemas.microsoft.com/office/drawing/2014/main" id="{59AB0B0D-0C36-81DD-7BAA-F68B2D93CA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2DC397-E5A8-92DA-3E33-170F27815F9B}"/>
              </a:ext>
            </a:extLst>
          </p:cNvPr>
          <p:cNvSpPr>
            <a:spLocks noGrp="1"/>
          </p:cNvSpPr>
          <p:nvPr>
            <p:ph type="sldNum" sz="quarter" idx="12"/>
          </p:nvPr>
        </p:nvSpPr>
        <p:spPr/>
        <p:txBody>
          <a:bodyPr/>
          <a:lstStyle/>
          <a:p>
            <a:fld id="{2E5089E5-651D-8247-8CF3-94CC87E7CD5C}" type="slidenum">
              <a:rPr lang="en-US" smtClean="0"/>
              <a:t>‹#›</a:t>
            </a:fld>
            <a:endParaRPr lang="en-US"/>
          </a:p>
        </p:txBody>
      </p:sp>
    </p:spTree>
    <p:extLst>
      <p:ext uri="{BB962C8B-B14F-4D97-AF65-F5344CB8AC3E}">
        <p14:creationId xmlns:p14="http://schemas.microsoft.com/office/powerpoint/2010/main" val="254938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2F2B0-6CE5-88D3-E878-662623CD57F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E417C43-D11F-F07D-F4AD-20C9A18231F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0364BD9-7E62-0697-6D7E-B64BF3EAD09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BB3A5C5-1E00-9D3E-3BE3-A0CAAA36F845}"/>
              </a:ext>
            </a:extLst>
          </p:cNvPr>
          <p:cNvSpPr>
            <a:spLocks noGrp="1"/>
          </p:cNvSpPr>
          <p:nvPr>
            <p:ph type="dt" sz="half" idx="10"/>
          </p:nvPr>
        </p:nvSpPr>
        <p:spPr/>
        <p:txBody>
          <a:bodyPr/>
          <a:lstStyle/>
          <a:p>
            <a:fld id="{04D85E3F-B02C-1745-B7A4-CE3E35CC6EA2}" type="datetimeFigureOut">
              <a:rPr lang="en-US" smtClean="0"/>
              <a:t>11/14/24</a:t>
            </a:fld>
            <a:endParaRPr lang="en-US"/>
          </a:p>
        </p:txBody>
      </p:sp>
      <p:sp>
        <p:nvSpPr>
          <p:cNvPr id="6" name="Footer Placeholder 5">
            <a:extLst>
              <a:ext uri="{FF2B5EF4-FFF2-40B4-BE49-F238E27FC236}">
                <a16:creationId xmlns:a16="http://schemas.microsoft.com/office/drawing/2014/main" id="{86DACBDF-2220-9368-DBB8-62E31927BB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63856C-C7E6-2F0B-CE92-97DE70E5678D}"/>
              </a:ext>
            </a:extLst>
          </p:cNvPr>
          <p:cNvSpPr>
            <a:spLocks noGrp="1"/>
          </p:cNvSpPr>
          <p:nvPr>
            <p:ph type="sldNum" sz="quarter" idx="12"/>
          </p:nvPr>
        </p:nvSpPr>
        <p:spPr/>
        <p:txBody>
          <a:bodyPr/>
          <a:lstStyle/>
          <a:p>
            <a:fld id="{3C8F1CCF-FCDF-8C4D-919F-6BDDD51DABDB}" type="slidenum">
              <a:rPr lang="en-US" smtClean="0"/>
              <a:t>‹#›</a:t>
            </a:fld>
            <a:endParaRPr lang="en-US"/>
          </a:p>
        </p:txBody>
      </p:sp>
    </p:spTree>
    <p:extLst>
      <p:ext uri="{BB962C8B-B14F-4D97-AF65-F5344CB8AC3E}">
        <p14:creationId xmlns:p14="http://schemas.microsoft.com/office/powerpoint/2010/main" val="522531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16330-6C43-0230-6AF3-E8E133089FD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6B1E0F3-E125-B2BF-D9D7-4E4560722F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06FE2CA-60CD-ECD7-1903-F196DF7EE65B}"/>
              </a:ext>
            </a:extLst>
          </p:cNvPr>
          <p:cNvSpPr>
            <a:spLocks noGrp="1"/>
          </p:cNvSpPr>
          <p:nvPr>
            <p:ph type="dt" sz="half" idx="10"/>
          </p:nvPr>
        </p:nvSpPr>
        <p:spPr/>
        <p:txBody>
          <a:bodyPr/>
          <a:lstStyle/>
          <a:p>
            <a:fld id="{04D85E3F-B02C-1745-B7A4-CE3E35CC6EA2}" type="datetimeFigureOut">
              <a:rPr lang="en-US" smtClean="0"/>
              <a:t>11/14/24</a:t>
            </a:fld>
            <a:endParaRPr lang="en-US"/>
          </a:p>
        </p:txBody>
      </p:sp>
      <p:sp>
        <p:nvSpPr>
          <p:cNvPr id="5" name="Footer Placeholder 4">
            <a:extLst>
              <a:ext uri="{FF2B5EF4-FFF2-40B4-BE49-F238E27FC236}">
                <a16:creationId xmlns:a16="http://schemas.microsoft.com/office/drawing/2014/main" id="{53ACEC20-D726-A81F-F5C8-C322779FB4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F9493E-D244-960B-C652-764C4D6443C3}"/>
              </a:ext>
            </a:extLst>
          </p:cNvPr>
          <p:cNvSpPr>
            <a:spLocks noGrp="1"/>
          </p:cNvSpPr>
          <p:nvPr>
            <p:ph type="sldNum" sz="quarter" idx="12"/>
          </p:nvPr>
        </p:nvSpPr>
        <p:spPr/>
        <p:txBody>
          <a:bodyPr/>
          <a:lstStyle/>
          <a:p>
            <a:fld id="{3C8F1CCF-FCDF-8C4D-919F-6BDDD51DABDB}" type="slidenum">
              <a:rPr lang="en-US" smtClean="0"/>
              <a:t>‹#›</a:t>
            </a:fld>
            <a:endParaRPr lang="en-US"/>
          </a:p>
        </p:txBody>
      </p:sp>
    </p:spTree>
    <p:extLst>
      <p:ext uri="{BB962C8B-B14F-4D97-AF65-F5344CB8AC3E}">
        <p14:creationId xmlns:p14="http://schemas.microsoft.com/office/powerpoint/2010/main" val="3358343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Heading + 1 x Conten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766763" y="2060574"/>
            <a:ext cx="10226337" cy="3384650"/>
          </a:xfrm>
          <a:prstGeom prst="rect">
            <a:avLst/>
          </a:prstGeom>
        </p:spPr>
        <p:txBody>
          <a:bodyPr lIns="0" tIns="0" rIns="0" bIns="0"/>
          <a:lstStyle>
            <a:lvl1pPr marL="0" indent="0">
              <a:spcBef>
                <a:spcPts val="0"/>
              </a:spcBef>
              <a:spcAft>
                <a:spcPts val="500"/>
              </a:spcAft>
              <a:buFontTx/>
              <a:buNone/>
              <a:defRPr sz="2400" baseline="0">
                <a:solidFill>
                  <a:schemeClr val="tx1"/>
                </a:solidFill>
              </a:defRPr>
            </a:lvl1pPr>
            <a:lvl2pPr marL="0" indent="0">
              <a:spcBef>
                <a:spcPts val="0"/>
              </a:spcBef>
              <a:spcAft>
                <a:spcPts val="500"/>
              </a:spcAft>
              <a:buFontTx/>
              <a:buNone/>
              <a:defRPr sz="2400" b="1" baseline="0">
                <a:solidFill>
                  <a:schemeClr val="tx1"/>
                </a:solidFill>
              </a:defRPr>
            </a:lvl2pPr>
            <a:lvl3pPr marL="342900" indent="-342900">
              <a:spcBef>
                <a:spcPts val="0"/>
              </a:spcBef>
              <a:spcAft>
                <a:spcPts val="500"/>
              </a:spcAft>
              <a:buFont typeface="Arial" panose="020B0604020202020204" pitchFamily="34" charset="0"/>
              <a:buChar char="•"/>
              <a:defRPr sz="2400" baseline="0">
                <a:solidFill>
                  <a:schemeClr val="tx1"/>
                </a:solidFill>
              </a:defRPr>
            </a:lvl3pPr>
            <a:lvl4pPr marL="0" indent="0">
              <a:spcBef>
                <a:spcPts val="0"/>
              </a:spcBef>
              <a:spcAft>
                <a:spcPts val="500"/>
              </a:spcAft>
              <a:buFontTx/>
              <a:buNone/>
              <a:defRPr sz="1800" baseline="0">
                <a:solidFill>
                  <a:schemeClr val="tx1"/>
                </a:solidFill>
              </a:defRPr>
            </a:lvl4pPr>
            <a:lvl5pPr marL="0" indent="0">
              <a:spcBef>
                <a:spcPts val="0"/>
              </a:spcBef>
              <a:spcAft>
                <a:spcPts val="500"/>
              </a:spcAft>
              <a:buFontTx/>
              <a:buNone/>
              <a:defRPr sz="1800" baseline="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ext Placeholder 3"/>
          <p:cNvSpPr>
            <a:spLocks noGrp="1"/>
          </p:cNvSpPr>
          <p:nvPr>
            <p:ph type="body" sz="quarter" idx="10"/>
          </p:nvPr>
        </p:nvSpPr>
        <p:spPr>
          <a:xfrm>
            <a:off x="766763" y="620713"/>
            <a:ext cx="10225781" cy="1008086"/>
          </a:xfrm>
          <a:prstGeom prst="rect">
            <a:avLst/>
          </a:prstGeom>
        </p:spPr>
        <p:txBody>
          <a:bodyPr lIns="0" tIns="0" rIns="0" bIns="0" anchor="ctr" anchorCtr="0"/>
          <a:lstStyle>
            <a:lvl1pPr marL="0" indent="0">
              <a:lnSpc>
                <a:spcPts val="4800"/>
              </a:lnSpc>
              <a:defRPr sz="4600" b="1" i="0" baseline="0">
                <a:solidFill>
                  <a:srgbClr val="3D1053"/>
                </a:solidFill>
                <a:latin typeface="+mn-lt"/>
              </a:defRPr>
            </a:lvl1pPr>
            <a:lvl2pPr marL="0" indent="0">
              <a:spcBef>
                <a:spcPts val="500"/>
              </a:spcBef>
              <a:spcAft>
                <a:spcPts val="500"/>
              </a:spcAft>
              <a:buFontTx/>
              <a:buNone/>
              <a:defRPr sz="3200" b="1" baseline="0">
                <a:solidFill>
                  <a:schemeClr val="tx1"/>
                </a:solidFill>
              </a:defRPr>
            </a:lvl2pPr>
            <a:lvl3pPr marL="0" indent="0">
              <a:spcBef>
                <a:spcPts val="0"/>
              </a:spcBef>
              <a:spcAft>
                <a:spcPts val="500"/>
              </a:spcAft>
              <a:buFontTx/>
              <a:buNone/>
              <a:defRPr sz="2400" b="1" baseline="0">
                <a:solidFill>
                  <a:srgbClr val="5F6062"/>
                </a:solidFill>
              </a:defRPr>
            </a:lvl3pPr>
            <a:lvl4pPr marL="342900" indent="-342900">
              <a:spcBef>
                <a:spcPts val="0"/>
              </a:spcBef>
              <a:spcAft>
                <a:spcPts val="500"/>
              </a:spcAft>
              <a:buFont typeface="Arial" panose="020B0604020202020204" pitchFamily="34" charset="0"/>
              <a:buChar char="•"/>
              <a:defRPr sz="2400" baseline="0">
                <a:solidFill>
                  <a:srgbClr val="5F6062"/>
                </a:solidFill>
              </a:defRPr>
            </a:lvl4pPr>
            <a:lvl5pPr marL="0" indent="0">
              <a:spcBef>
                <a:spcPts val="0"/>
              </a:spcBef>
              <a:spcAft>
                <a:spcPts val="500"/>
              </a:spcAft>
              <a:buFontTx/>
              <a:buNone/>
              <a:defRPr sz="1800" baseline="0">
                <a:solidFill>
                  <a:srgbClr val="5F6062"/>
                </a:solidFill>
              </a:defRPr>
            </a:lvl5pPr>
          </a:lstStyle>
          <a:p>
            <a:pPr lvl="0"/>
            <a:r>
              <a:rPr lang="en-US" dirty="0"/>
              <a:t>Edit Master text styles</a:t>
            </a:r>
          </a:p>
        </p:txBody>
      </p:sp>
    </p:spTree>
    <p:extLst>
      <p:ext uri="{BB962C8B-B14F-4D97-AF65-F5344CB8AC3E}">
        <p14:creationId xmlns:p14="http://schemas.microsoft.com/office/powerpoint/2010/main" val="4086848215"/>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Heading + 2 x Content">
    <p:spTree>
      <p:nvGrpSpPr>
        <p:cNvPr id="1" name=""/>
        <p:cNvGrpSpPr/>
        <p:nvPr/>
      </p:nvGrpSpPr>
      <p:grpSpPr>
        <a:xfrm>
          <a:off x="0" y="0"/>
          <a:ext cx="0" cy="0"/>
          <a:chOff x="0" y="0"/>
          <a:chExt cx="0" cy="0"/>
        </a:xfrm>
      </p:grpSpPr>
      <p:sp>
        <p:nvSpPr>
          <p:cNvPr id="8" name="Content Placeholder 6"/>
          <p:cNvSpPr>
            <a:spLocks noGrp="1"/>
          </p:cNvSpPr>
          <p:nvPr>
            <p:ph sz="quarter" idx="12"/>
          </p:nvPr>
        </p:nvSpPr>
        <p:spPr>
          <a:xfrm>
            <a:off x="766763" y="2060575"/>
            <a:ext cx="5184775" cy="3097213"/>
          </a:xfrm>
          <a:prstGeom prst="rect">
            <a:avLst/>
          </a:prstGeom>
        </p:spPr>
        <p:txBody>
          <a:bodyPr lIns="0" tIns="0" rIns="0" bIns="0"/>
          <a:lstStyle>
            <a:lvl1pPr marL="0" indent="0">
              <a:spcBef>
                <a:spcPts val="0"/>
              </a:spcBef>
              <a:spcAft>
                <a:spcPts val="500"/>
              </a:spcAft>
              <a:buFontTx/>
              <a:buNone/>
              <a:defRPr sz="2400" baseline="0">
                <a:solidFill>
                  <a:schemeClr val="tx1"/>
                </a:solidFill>
              </a:defRPr>
            </a:lvl1pPr>
            <a:lvl2pPr marL="0" indent="0">
              <a:spcBef>
                <a:spcPts val="0"/>
              </a:spcBef>
              <a:spcAft>
                <a:spcPts val="500"/>
              </a:spcAft>
              <a:buFontTx/>
              <a:buNone/>
              <a:defRPr sz="2400" b="1" baseline="0">
                <a:solidFill>
                  <a:schemeClr val="tx1"/>
                </a:solidFill>
              </a:defRPr>
            </a:lvl2pPr>
            <a:lvl3pPr marL="342900" indent="-342900">
              <a:spcBef>
                <a:spcPts val="0"/>
              </a:spcBef>
              <a:spcAft>
                <a:spcPts val="500"/>
              </a:spcAft>
              <a:buFont typeface="Arial" panose="020B0604020202020204" pitchFamily="34" charset="0"/>
              <a:buChar char="•"/>
              <a:defRPr sz="2400" baseline="0">
                <a:solidFill>
                  <a:schemeClr val="tx1"/>
                </a:solidFill>
              </a:defRPr>
            </a:lvl3pPr>
            <a:lvl4pPr marL="0" indent="0">
              <a:spcBef>
                <a:spcPts val="0"/>
              </a:spcBef>
              <a:spcAft>
                <a:spcPts val="500"/>
              </a:spcAft>
              <a:buFontTx/>
              <a:buNone/>
              <a:defRPr sz="1800" baseline="0">
                <a:solidFill>
                  <a:schemeClr val="tx1"/>
                </a:solidFill>
              </a:defRPr>
            </a:lvl4pPr>
            <a:lvl5pPr marL="0" indent="0">
              <a:spcBef>
                <a:spcPts val="0"/>
              </a:spcBef>
              <a:spcAft>
                <a:spcPts val="500"/>
              </a:spcAft>
              <a:buFontTx/>
              <a:buNone/>
              <a:defRPr sz="1800" baseline="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Content Placeholder 6"/>
          <p:cNvSpPr>
            <a:spLocks noGrp="1"/>
          </p:cNvSpPr>
          <p:nvPr>
            <p:ph sz="quarter" idx="13"/>
          </p:nvPr>
        </p:nvSpPr>
        <p:spPr>
          <a:xfrm>
            <a:off x="6240463" y="2060575"/>
            <a:ext cx="4752081" cy="3097213"/>
          </a:xfrm>
          <a:prstGeom prst="rect">
            <a:avLst/>
          </a:prstGeom>
        </p:spPr>
        <p:txBody>
          <a:bodyPr lIns="0" tIns="0" rIns="0" bIns="0"/>
          <a:lstStyle>
            <a:lvl1pPr marL="0" indent="0">
              <a:spcBef>
                <a:spcPts val="0"/>
              </a:spcBef>
              <a:spcAft>
                <a:spcPts val="500"/>
              </a:spcAft>
              <a:buFontTx/>
              <a:buNone/>
              <a:defRPr sz="2400" baseline="0">
                <a:solidFill>
                  <a:schemeClr val="tx1"/>
                </a:solidFill>
              </a:defRPr>
            </a:lvl1pPr>
            <a:lvl2pPr marL="0" indent="0">
              <a:spcBef>
                <a:spcPts val="0"/>
              </a:spcBef>
              <a:spcAft>
                <a:spcPts val="500"/>
              </a:spcAft>
              <a:buFontTx/>
              <a:buNone/>
              <a:defRPr sz="2400" b="1" baseline="0">
                <a:solidFill>
                  <a:schemeClr val="tx1"/>
                </a:solidFill>
              </a:defRPr>
            </a:lvl2pPr>
            <a:lvl3pPr marL="342900" indent="-342900">
              <a:spcBef>
                <a:spcPts val="0"/>
              </a:spcBef>
              <a:spcAft>
                <a:spcPts val="500"/>
              </a:spcAft>
              <a:buFont typeface="Arial" panose="020B0604020202020204" pitchFamily="34" charset="0"/>
              <a:buChar char="•"/>
              <a:defRPr sz="2400" baseline="0">
                <a:solidFill>
                  <a:schemeClr val="tx1"/>
                </a:solidFill>
              </a:defRPr>
            </a:lvl3pPr>
            <a:lvl4pPr marL="0" indent="0">
              <a:spcBef>
                <a:spcPts val="0"/>
              </a:spcBef>
              <a:spcAft>
                <a:spcPts val="500"/>
              </a:spcAft>
              <a:buFontTx/>
              <a:buNone/>
              <a:defRPr sz="1800" baseline="0">
                <a:solidFill>
                  <a:schemeClr val="tx1"/>
                </a:solidFill>
              </a:defRPr>
            </a:lvl4pPr>
            <a:lvl5pPr marL="0" indent="0">
              <a:spcBef>
                <a:spcPts val="0"/>
              </a:spcBef>
              <a:spcAft>
                <a:spcPts val="500"/>
              </a:spcAft>
              <a:buFontTx/>
              <a:buNone/>
              <a:defRPr sz="1800" baseline="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ext Placeholder 3">
            <a:extLst>
              <a:ext uri="{FF2B5EF4-FFF2-40B4-BE49-F238E27FC236}">
                <a16:creationId xmlns:a16="http://schemas.microsoft.com/office/drawing/2014/main" id="{D8CA0663-FF4D-A570-068B-38042EE6A882}"/>
              </a:ext>
            </a:extLst>
          </p:cNvPr>
          <p:cNvSpPr>
            <a:spLocks noGrp="1"/>
          </p:cNvSpPr>
          <p:nvPr>
            <p:ph type="body" sz="quarter" idx="10"/>
          </p:nvPr>
        </p:nvSpPr>
        <p:spPr>
          <a:xfrm>
            <a:off x="766763" y="620713"/>
            <a:ext cx="10225781" cy="1008086"/>
          </a:xfrm>
          <a:prstGeom prst="rect">
            <a:avLst/>
          </a:prstGeom>
        </p:spPr>
        <p:txBody>
          <a:bodyPr lIns="0" tIns="0" rIns="0" bIns="0" anchor="ctr" anchorCtr="0"/>
          <a:lstStyle>
            <a:lvl1pPr marL="0" indent="0">
              <a:lnSpc>
                <a:spcPts val="4800"/>
              </a:lnSpc>
              <a:defRPr sz="4600" b="1" i="0" baseline="0">
                <a:solidFill>
                  <a:srgbClr val="3D1053"/>
                </a:solidFill>
                <a:latin typeface="+mn-lt"/>
              </a:defRPr>
            </a:lvl1pPr>
            <a:lvl2pPr marL="0" indent="0">
              <a:spcBef>
                <a:spcPts val="500"/>
              </a:spcBef>
              <a:spcAft>
                <a:spcPts val="500"/>
              </a:spcAft>
              <a:buFontTx/>
              <a:buNone/>
              <a:defRPr sz="3200" b="1" baseline="0">
                <a:solidFill>
                  <a:schemeClr val="tx1"/>
                </a:solidFill>
              </a:defRPr>
            </a:lvl2pPr>
            <a:lvl3pPr marL="0" indent="0">
              <a:spcBef>
                <a:spcPts val="0"/>
              </a:spcBef>
              <a:spcAft>
                <a:spcPts val="500"/>
              </a:spcAft>
              <a:buFontTx/>
              <a:buNone/>
              <a:defRPr sz="2400" b="1" baseline="0">
                <a:solidFill>
                  <a:srgbClr val="5F6062"/>
                </a:solidFill>
              </a:defRPr>
            </a:lvl3pPr>
            <a:lvl4pPr marL="342900" indent="-342900">
              <a:spcBef>
                <a:spcPts val="0"/>
              </a:spcBef>
              <a:spcAft>
                <a:spcPts val="500"/>
              </a:spcAft>
              <a:buFont typeface="Arial" panose="020B0604020202020204" pitchFamily="34" charset="0"/>
              <a:buChar char="•"/>
              <a:defRPr sz="2400" baseline="0">
                <a:solidFill>
                  <a:srgbClr val="5F6062"/>
                </a:solidFill>
              </a:defRPr>
            </a:lvl4pPr>
            <a:lvl5pPr marL="0" indent="0">
              <a:spcBef>
                <a:spcPts val="0"/>
              </a:spcBef>
              <a:spcAft>
                <a:spcPts val="500"/>
              </a:spcAft>
              <a:buFontTx/>
              <a:buNone/>
              <a:defRPr sz="1800" baseline="0">
                <a:solidFill>
                  <a:srgbClr val="5F6062"/>
                </a:solidFill>
              </a:defRPr>
            </a:lvl5pPr>
          </a:lstStyle>
          <a:p>
            <a:pPr lvl="0"/>
            <a:r>
              <a:rPr lang="en-US" dirty="0"/>
              <a:t>Edit Master text styles</a:t>
            </a:r>
          </a:p>
        </p:txBody>
      </p:sp>
    </p:spTree>
    <p:extLst>
      <p:ext uri="{BB962C8B-B14F-4D97-AF65-F5344CB8AC3E}">
        <p14:creationId xmlns:p14="http://schemas.microsoft.com/office/powerpoint/2010/main" val="863001931"/>
      </p:ext>
    </p:extLst>
  </p:cSld>
  <p:clrMapOvr>
    <a:masterClrMapping/>
  </p:clrMapOvr>
  <p:extLst>
    <p:ext uri="{DCECCB84-F9BA-43D5-87BE-67443E8EF086}">
      <p15:sldGuideLst xmlns:p15="http://schemas.microsoft.com/office/powerpoint/2012/main">
        <p15:guide id="2" pos="3749">
          <p15:clr>
            <a:srgbClr val="FBAE40"/>
          </p15:clr>
        </p15:guide>
        <p15:guide id="5" pos="393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Heading + 3 x Content">
    <p:spTree>
      <p:nvGrpSpPr>
        <p:cNvPr id="1" name=""/>
        <p:cNvGrpSpPr/>
        <p:nvPr/>
      </p:nvGrpSpPr>
      <p:grpSpPr>
        <a:xfrm>
          <a:off x="0" y="0"/>
          <a:ext cx="0" cy="0"/>
          <a:chOff x="0" y="0"/>
          <a:chExt cx="0" cy="0"/>
        </a:xfrm>
      </p:grpSpPr>
      <p:sp>
        <p:nvSpPr>
          <p:cNvPr id="6" name="Content Placeholder 6"/>
          <p:cNvSpPr>
            <a:spLocks noGrp="1"/>
          </p:cNvSpPr>
          <p:nvPr>
            <p:ph sz="quarter" idx="14"/>
          </p:nvPr>
        </p:nvSpPr>
        <p:spPr>
          <a:xfrm>
            <a:off x="766763" y="2060575"/>
            <a:ext cx="3313112" cy="3097213"/>
          </a:xfrm>
          <a:prstGeom prst="rect">
            <a:avLst/>
          </a:prstGeom>
        </p:spPr>
        <p:txBody>
          <a:bodyPr lIns="0" tIns="0" rIns="0" bIns="0"/>
          <a:lstStyle>
            <a:lvl1pPr marL="0" indent="0">
              <a:spcBef>
                <a:spcPts val="0"/>
              </a:spcBef>
              <a:spcAft>
                <a:spcPts val="500"/>
              </a:spcAft>
              <a:buFontTx/>
              <a:buNone/>
              <a:defRPr sz="2400" baseline="0">
                <a:solidFill>
                  <a:schemeClr val="tx1"/>
                </a:solidFill>
              </a:defRPr>
            </a:lvl1pPr>
            <a:lvl2pPr marL="0" indent="0">
              <a:spcBef>
                <a:spcPts val="0"/>
              </a:spcBef>
              <a:spcAft>
                <a:spcPts val="500"/>
              </a:spcAft>
              <a:buFontTx/>
              <a:buNone/>
              <a:defRPr sz="2400" b="1" baseline="0">
                <a:solidFill>
                  <a:schemeClr val="tx1"/>
                </a:solidFill>
              </a:defRPr>
            </a:lvl2pPr>
            <a:lvl3pPr marL="342900" indent="-342900">
              <a:spcBef>
                <a:spcPts val="0"/>
              </a:spcBef>
              <a:spcAft>
                <a:spcPts val="500"/>
              </a:spcAft>
              <a:buFont typeface="Arial" panose="020B0604020202020204" pitchFamily="34" charset="0"/>
              <a:buChar char="•"/>
              <a:defRPr sz="2400" baseline="0">
                <a:solidFill>
                  <a:schemeClr val="tx1"/>
                </a:solidFill>
              </a:defRPr>
            </a:lvl3pPr>
            <a:lvl4pPr marL="0" indent="0">
              <a:spcBef>
                <a:spcPts val="0"/>
              </a:spcBef>
              <a:spcAft>
                <a:spcPts val="500"/>
              </a:spcAft>
              <a:buFontTx/>
              <a:buNone/>
              <a:defRPr sz="1800" baseline="0">
                <a:solidFill>
                  <a:schemeClr val="tx1"/>
                </a:solidFill>
              </a:defRPr>
            </a:lvl4pPr>
            <a:lvl5pPr marL="0" indent="0">
              <a:spcBef>
                <a:spcPts val="0"/>
              </a:spcBef>
              <a:spcAft>
                <a:spcPts val="500"/>
              </a:spcAft>
              <a:buFontTx/>
              <a:buNone/>
              <a:defRPr sz="1800" baseline="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Content Placeholder 6"/>
          <p:cNvSpPr>
            <a:spLocks noGrp="1"/>
          </p:cNvSpPr>
          <p:nvPr>
            <p:ph sz="quarter" idx="15"/>
          </p:nvPr>
        </p:nvSpPr>
        <p:spPr>
          <a:xfrm>
            <a:off x="4439444" y="2060575"/>
            <a:ext cx="3313112" cy="3097213"/>
          </a:xfrm>
          <a:prstGeom prst="rect">
            <a:avLst/>
          </a:prstGeom>
        </p:spPr>
        <p:txBody>
          <a:bodyPr lIns="0" tIns="0" rIns="0" bIns="0"/>
          <a:lstStyle>
            <a:lvl1pPr marL="0" indent="0">
              <a:spcBef>
                <a:spcPts val="0"/>
              </a:spcBef>
              <a:spcAft>
                <a:spcPts val="500"/>
              </a:spcAft>
              <a:buFontTx/>
              <a:buNone/>
              <a:defRPr sz="2400" baseline="0">
                <a:solidFill>
                  <a:schemeClr val="tx1"/>
                </a:solidFill>
              </a:defRPr>
            </a:lvl1pPr>
            <a:lvl2pPr marL="0" indent="0">
              <a:spcBef>
                <a:spcPts val="0"/>
              </a:spcBef>
              <a:spcAft>
                <a:spcPts val="500"/>
              </a:spcAft>
              <a:buFontTx/>
              <a:buNone/>
              <a:defRPr sz="2400" b="1" baseline="0">
                <a:solidFill>
                  <a:schemeClr val="tx1"/>
                </a:solidFill>
              </a:defRPr>
            </a:lvl2pPr>
            <a:lvl3pPr marL="342900" indent="-342900">
              <a:spcBef>
                <a:spcPts val="0"/>
              </a:spcBef>
              <a:spcAft>
                <a:spcPts val="500"/>
              </a:spcAft>
              <a:buFont typeface="Arial" panose="020B0604020202020204" pitchFamily="34" charset="0"/>
              <a:buChar char="•"/>
              <a:defRPr sz="2400" baseline="0">
                <a:solidFill>
                  <a:schemeClr val="tx1"/>
                </a:solidFill>
              </a:defRPr>
            </a:lvl3pPr>
            <a:lvl4pPr marL="0" indent="0">
              <a:spcBef>
                <a:spcPts val="0"/>
              </a:spcBef>
              <a:spcAft>
                <a:spcPts val="500"/>
              </a:spcAft>
              <a:buFontTx/>
              <a:buNone/>
              <a:defRPr sz="1800" baseline="0">
                <a:solidFill>
                  <a:schemeClr val="tx1"/>
                </a:solidFill>
              </a:defRPr>
            </a:lvl4pPr>
            <a:lvl5pPr marL="0" indent="0">
              <a:spcBef>
                <a:spcPts val="0"/>
              </a:spcBef>
              <a:spcAft>
                <a:spcPts val="500"/>
              </a:spcAft>
              <a:buFontTx/>
              <a:buNone/>
              <a:defRPr sz="1800" baseline="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Content Placeholder 6"/>
          <p:cNvSpPr>
            <a:spLocks noGrp="1"/>
          </p:cNvSpPr>
          <p:nvPr>
            <p:ph sz="quarter" idx="16"/>
          </p:nvPr>
        </p:nvSpPr>
        <p:spPr>
          <a:xfrm>
            <a:off x="8112126" y="2060575"/>
            <a:ext cx="2952426" cy="3097213"/>
          </a:xfrm>
          <a:prstGeom prst="rect">
            <a:avLst/>
          </a:prstGeom>
        </p:spPr>
        <p:txBody>
          <a:bodyPr lIns="0" tIns="0" rIns="0" bIns="0"/>
          <a:lstStyle>
            <a:lvl1pPr marL="0" indent="0">
              <a:spcBef>
                <a:spcPts val="0"/>
              </a:spcBef>
              <a:spcAft>
                <a:spcPts val="500"/>
              </a:spcAft>
              <a:buFontTx/>
              <a:buNone/>
              <a:defRPr sz="2400" baseline="0">
                <a:solidFill>
                  <a:schemeClr val="tx1"/>
                </a:solidFill>
              </a:defRPr>
            </a:lvl1pPr>
            <a:lvl2pPr marL="0" indent="0">
              <a:spcBef>
                <a:spcPts val="0"/>
              </a:spcBef>
              <a:spcAft>
                <a:spcPts val="500"/>
              </a:spcAft>
              <a:buFontTx/>
              <a:buNone/>
              <a:defRPr sz="2400" b="1" baseline="0">
                <a:solidFill>
                  <a:schemeClr val="tx1"/>
                </a:solidFill>
              </a:defRPr>
            </a:lvl2pPr>
            <a:lvl3pPr marL="342900" indent="-342900">
              <a:spcBef>
                <a:spcPts val="0"/>
              </a:spcBef>
              <a:spcAft>
                <a:spcPts val="500"/>
              </a:spcAft>
              <a:buFont typeface="Arial" panose="020B0604020202020204" pitchFamily="34" charset="0"/>
              <a:buChar char="•"/>
              <a:defRPr sz="2400" baseline="0">
                <a:solidFill>
                  <a:schemeClr val="tx1"/>
                </a:solidFill>
              </a:defRPr>
            </a:lvl3pPr>
            <a:lvl4pPr marL="0" indent="0">
              <a:spcBef>
                <a:spcPts val="0"/>
              </a:spcBef>
              <a:spcAft>
                <a:spcPts val="500"/>
              </a:spcAft>
              <a:buFontTx/>
              <a:buNone/>
              <a:defRPr sz="1800" baseline="0">
                <a:solidFill>
                  <a:schemeClr val="tx1"/>
                </a:solidFill>
              </a:defRPr>
            </a:lvl4pPr>
            <a:lvl5pPr marL="0" indent="0">
              <a:spcBef>
                <a:spcPts val="0"/>
              </a:spcBef>
              <a:spcAft>
                <a:spcPts val="500"/>
              </a:spcAft>
              <a:buFontTx/>
              <a:buNone/>
              <a:defRPr sz="1800" baseline="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ext Placeholder 3">
            <a:extLst>
              <a:ext uri="{FF2B5EF4-FFF2-40B4-BE49-F238E27FC236}">
                <a16:creationId xmlns:a16="http://schemas.microsoft.com/office/drawing/2014/main" id="{C22103BA-79A9-E1FC-DC71-88D28DD0BCFE}"/>
              </a:ext>
            </a:extLst>
          </p:cNvPr>
          <p:cNvSpPr>
            <a:spLocks noGrp="1"/>
          </p:cNvSpPr>
          <p:nvPr>
            <p:ph type="body" sz="quarter" idx="10"/>
          </p:nvPr>
        </p:nvSpPr>
        <p:spPr>
          <a:xfrm>
            <a:off x="766763" y="620713"/>
            <a:ext cx="10225781" cy="1008086"/>
          </a:xfrm>
          <a:prstGeom prst="rect">
            <a:avLst/>
          </a:prstGeom>
        </p:spPr>
        <p:txBody>
          <a:bodyPr lIns="0" tIns="0" rIns="0" bIns="0" anchor="ctr" anchorCtr="0"/>
          <a:lstStyle>
            <a:lvl1pPr marL="0" indent="0">
              <a:lnSpc>
                <a:spcPts val="4800"/>
              </a:lnSpc>
              <a:defRPr sz="4600" b="1" i="0" baseline="0">
                <a:solidFill>
                  <a:srgbClr val="3D1053"/>
                </a:solidFill>
                <a:latin typeface="+mn-lt"/>
              </a:defRPr>
            </a:lvl1pPr>
            <a:lvl2pPr marL="0" indent="0">
              <a:spcBef>
                <a:spcPts val="500"/>
              </a:spcBef>
              <a:spcAft>
                <a:spcPts val="500"/>
              </a:spcAft>
              <a:buFontTx/>
              <a:buNone/>
              <a:defRPr sz="3200" b="1" baseline="0">
                <a:solidFill>
                  <a:schemeClr val="tx1"/>
                </a:solidFill>
              </a:defRPr>
            </a:lvl2pPr>
            <a:lvl3pPr marL="0" indent="0">
              <a:spcBef>
                <a:spcPts val="0"/>
              </a:spcBef>
              <a:spcAft>
                <a:spcPts val="500"/>
              </a:spcAft>
              <a:buFontTx/>
              <a:buNone/>
              <a:defRPr sz="2400" b="1" baseline="0">
                <a:solidFill>
                  <a:srgbClr val="5F6062"/>
                </a:solidFill>
              </a:defRPr>
            </a:lvl3pPr>
            <a:lvl4pPr marL="342900" indent="-342900">
              <a:spcBef>
                <a:spcPts val="0"/>
              </a:spcBef>
              <a:spcAft>
                <a:spcPts val="500"/>
              </a:spcAft>
              <a:buFont typeface="Arial" panose="020B0604020202020204" pitchFamily="34" charset="0"/>
              <a:buChar char="•"/>
              <a:defRPr sz="2400" baseline="0">
                <a:solidFill>
                  <a:srgbClr val="5F6062"/>
                </a:solidFill>
              </a:defRPr>
            </a:lvl4pPr>
            <a:lvl5pPr marL="0" indent="0">
              <a:spcBef>
                <a:spcPts val="0"/>
              </a:spcBef>
              <a:spcAft>
                <a:spcPts val="500"/>
              </a:spcAft>
              <a:buFontTx/>
              <a:buNone/>
              <a:defRPr sz="1800" baseline="0">
                <a:solidFill>
                  <a:srgbClr val="5F6062"/>
                </a:solidFill>
              </a:defRPr>
            </a:lvl5pPr>
          </a:lstStyle>
          <a:p>
            <a:pPr lvl="0"/>
            <a:r>
              <a:rPr lang="en-US" dirty="0"/>
              <a:t>Edit Master text styles</a:t>
            </a:r>
          </a:p>
        </p:txBody>
      </p:sp>
    </p:spTree>
    <p:extLst>
      <p:ext uri="{BB962C8B-B14F-4D97-AF65-F5344CB8AC3E}">
        <p14:creationId xmlns:p14="http://schemas.microsoft.com/office/powerpoint/2010/main" val="813465849"/>
      </p:ext>
    </p:extLst>
  </p:cSld>
  <p:clrMapOvr>
    <a:masterClrMapping/>
  </p:clrMapOvr>
  <p:extLst>
    <p:ext uri="{DCECCB84-F9BA-43D5-87BE-67443E8EF086}">
      <p15:sldGuideLst xmlns:p15="http://schemas.microsoft.com/office/powerpoint/2012/main">
        <p15:guide id="2" pos="2570">
          <p15:clr>
            <a:srgbClr val="FBAE40"/>
          </p15:clr>
        </p15:guide>
        <p15:guide id="5" pos="2797">
          <p15:clr>
            <a:srgbClr val="FBAE40"/>
          </p15:clr>
        </p15:guide>
        <p15:guide id="6" pos="4883">
          <p15:clr>
            <a:srgbClr val="FBAE40"/>
          </p15:clr>
        </p15:guide>
        <p15:guide id="7" pos="511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Heading + 2 x Content (Left)">
    <p:spTree>
      <p:nvGrpSpPr>
        <p:cNvPr id="1" name=""/>
        <p:cNvGrpSpPr/>
        <p:nvPr/>
      </p:nvGrpSpPr>
      <p:grpSpPr>
        <a:xfrm>
          <a:off x="0" y="0"/>
          <a:ext cx="0" cy="0"/>
          <a:chOff x="0" y="0"/>
          <a:chExt cx="0" cy="0"/>
        </a:xfrm>
      </p:grpSpPr>
      <p:sp>
        <p:nvSpPr>
          <p:cNvPr id="6" name="Content Placeholder 6"/>
          <p:cNvSpPr>
            <a:spLocks noGrp="1"/>
          </p:cNvSpPr>
          <p:nvPr>
            <p:ph sz="quarter" idx="14"/>
          </p:nvPr>
        </p:nvSpPr>
        <p:spPr>
          <a:xfrm>
            <a:off x="774809" y="2060574"/>
            <a:ext cx="3313112" cy="3097213"/>
          </a:xfrm>
          <a:prstGeom prst="rect">
            <a:avLst/>
          </a:prstGeom>
        </p:spPr>
        <p:txBody>
          <a:bodyPr lIns="0" tIns="0" rIns="0" bIns="0"/>
          <a:lstStyle>
            <a:lvl1pPr marL="0" indent="0">
              <a:spcBef>
                <a:spcPts val="0"/>
              </a:spcBef>
              <a:spcAft>
                <a:spcPts val="500"/>
              </a:spcAft>
              <a:buFontTx/>
              <a:buNone/>
              <a:defRPr sz="2400" baseline="0">
                <a:solidFill>
                  <a:schemeClr val="tx1"/>
                </a:solidFill>
              </a:defRPr>
            </a:lvl1pPr>
            <a:lvl2pPr marL="0" indent="0">
              <a:spcBef>
                <a:spcPts val="0"/>
              </a:spcBef>
              <a:spcAft>
                <a:spcPts val="500"/>
              </a:spcAft>
              <a:buFontTx/>
              <a:buNone/>
              <a:defRPr sz="2400" b="1" baseline="0">
                <a:solidFill>
                  <a:schemeClr val="tx1"/>
                </a:solidFill>
              </a:defRPr>
            </a:lvl2pPr>
            <a:lvl3pPr marL="342900" indent="-342900">
              <a:spcBef>
                <a:spcPts val="0"/>
              </a:spcBef>
              <a:spcAft>
                <a:spcPts val="500"/>
              </a:spcAft>
              <a:buFont typeface="Arial" panose="020B0604020202020204" pitchFamily="34" charset="0"/>
              <a:buChar char="•"/>
              <a:defRPr sz="2400" baseline="0">
                <a:solidFill>
                  <a:schemeClr val="tx1"/>
                </a:solidFill>
              </a:defRPr>
            </a:lvl3pPr>
            <a:lvl4pPr marL="0" indent="0">
              <a:spcBef>
                <a:spcPts val="0"/>
              </a:spcBef>
              <a:spcAft>
                <a:spcPts val="500"/>
              </a:spcAft>
              <a:buFontTx/>
              <a:buNone/>
              <a:defRPr sz="1800" baseline="0">
                <a:solidFill>
                  <a:schemeClr val="tx1"/>
                </a:solidFill>
              </a:defRPr>
            </a:lvl4pPr>
            <a:lvl5pPr marL="0" indent="0">
              <a:spcBef>
                <a:spcPts val="0"/>
              </a:spcBef>
              <a:spcAft>
                <a:spcPts val="500"/>
              </a:spcAft>
              <a:buFontTx/>
              <a:buNone/>
              <a:defRPr sz="1800" baseline="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Content Placeholder 6"/>
          <p:cNvSpPr>
            <a:spLocks noGrp="1"/>
          </p:cNvSpPr>
          <p:nvPr>
            <p:ph sz="quarter" idx="15"/>
          </p:nvPr>
        </p:nvSpPr>
        <p:spPr>
          <a:xfrm>
            <a:off x="4439444" y="2060575"/>
            <a:ext cx="6553100" cy="3097213"/>
          </a:xfrm>
          <a:prstGeom prst="rect">
            <a:avLst/>
          </a:prstGeom>
        </p:spPr>
        <p:txBody>
          <a:bodyPr lIns="0" tIns="0" rIns="0" bIns="0"/>
          <a:lstStyle>
            <a:lvl1pPr marL="0" indent="0">
              <a:spcBef>
                <a:spcPts val="0"/>
              </a:spcBef>
              <a:spcAft>
                <a:spcPts val="500"/>
              </a:spcAft>
              <a:buFontTx/>
              <a:buNone/>
              <a:defRPr sz="2400" baseline="0">
                <a:solidFill>
                  <a:schemeClr val="tx1"/>
                </a:solidFill>
              </a:defRPr>
            </a:lvl1pPr>
            <a:lvl2pPr marL="0" indent="0">
              <a:spcBef>
                <a:spcPts val="0"/>
              </a:spcBef>
              <a:spcAft>
                <a:spcPts val="500"/>
              </a:spcAft>
              <a:buFontTx/>
              <a:buNone/>
              <a:defRPr sz="2400" b="1" baseline="0">
                <a:solidFill>
                  <a:schemeClr val="tx1"/>
                </a:solidFill>
              </a:defRPr>
            </a:lvl2pPr>
            <a:lvl3pPr marL="342900" indent="-342900">
              <a:spcBef>
                <a:spcPts val="0"/>
              </a:spcBef>
              <a:spcAft>
                <a:spcPts val="500"/>
              </a:spcAft>
              <a:buFont typeface="Arial" panose="020B0604020202020204" pitchFamily="34" charset="0"/>
              <a:buChar char="•"/>
              <a:defRPr sz="2400" baseline="0">
                <a:solidFill>
                  <a:schemeClr val="tx1"/>
                </a:solidFill>
              </a:defRPr>
            </a:lvl3pPr>
            <a:lvl4pPr marL="0" indent="0">
              <a:spcBef>
                <a:spcPts val="0"/>
              </a:spcBef>
              <a:spcAft>
                <a:spcPts val="500"/>
              </a:spcAft>
              <a:buFontTx/>
              <a:buNone/>
              <a:defRPr sz="1800" baseline="0">
                <a:solidFill>
                  <a:schemeClr val="tx1"/>
                </a:solidFill>
              </a:defRPr>
            </a:lvl4pPr>
            <a:lvl5pPr marL="0" indent="0">
              <a:spcBef>
                <a:spcPts val="0"/>
              </a:spcBef>
              <a:spcAft>
                <a:spcPts val="500"/>
              </a:spcAft>
              <a:buFontTx/>
              <a:buNone/>
              <a:defRPr sz="1800" baseline="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ext Placeholder 3">
            <a:extLst>
              <a:ext uri="{FF2B5EF4-FFF2-40B4-BE49-F238E27FC236}">
                <a16:creationId xmlns:a16="http://schemas.microsoft.com/office/drawing/2014/main" id="{0958B1EB-AA09-3B4C-87E0-3D75F8C7C2BA}"/>
              </a:ext>
            </a:extLst>
          </p:cNvPr>
          <p:cNvSpPr>
            <a:spLocks noGrp="1"/>
          </p:cNvSpPr>
          <p:nvPr>
            <p:ph type="body" sz="quarter" idx="10"/>
          </p:nvPr>
        </p:nvSpPr>
        <p:spPr>
          <a:xfrm>
            <a:off x="766763" y="620713"/>
            <a:ext cx="10225781" cy="1008086"/>
          </a:xfrm>
          <a:prstGeom prst="rect">
            <a:avLst/>
          </a:prstGeom>
        </p:spPr>
        <p:txBody>
          <a:bodyPr lIns="0" tIns="0" rIns="0" bIns="0" anchor="ctr" anchorCtr="0"/>
          <a:lstStyle>
            <a:lvl1pPr marL="0" indent="0">
              <a:lnSpc>
                <a:spcPts val="4800"/>
              </a:lnSpc>
              <a:defRPr sz="4600" b="1" i="0" baseline="0">
                <a:solidFill>
                  <a:srgbClr val="3D1053"/>
                </a:solidFill>
                <a:latin typeface="+mn-lt"/>
              </a:defRPr>
            </a:lvl1pPr>
            <a:lvl2pPr marL="0" indent="0">
              <a:spcBef>
                <a:spcPts val="500"/>
              </a:spcBef>
              <a:spcAft>
                <a:spcPts val="500"/>
              </a:spcAft>
              <a:buFontTx/>
              <a:buNone/>
              <a:defRPr sz="3200" b="1" baseline="0">
                <a:solidFill>
                  <a:schemeClr val="tx1"/>
                </a:solidFill>
              </a:defRPr>
            </a:lvl2pPr>
            <a:lvl3pPr marL="0" indent="0">
              <a:spcBef>
                <a:spcPts val="0"/>
              </a:spcBef>
              <a:spcAft>
                <a:spcPts val="500"/>
              </a:spcAft>
              <a:buFontTx/>
              <a:buNone/>
              <a:defRPr sz="2400" b="1" baseline="0">
                <a:solidFill>
                  <a:srgbClr val="5F6062"/>
                </a:solidFill>
              </a:defRPr>
            </a:lvl3pPr>
            <a:lvl4pPr marL="342900" indent="-342900">
              <a:spcBef>
                <a:spcPts val="0"/>
              </a:spcBef>
              <a:spcAft>
                <a:spcPts val="500"/>
              </a:spcAft>
              <a:buFont typeface="Arial" panose="020B0604020202020204" pitchFamily="34" charset="0"/>
              <a:buChar char="•"/>
              <a:defRPr sz="2400" baseline="0">
                <a:solidFill>
                  <a:srgbClr val="5F6062"/>
                </a:solidFill>
              </a:defRPr>
            </a:lvl4pPr>
            <a:lvl5pPr marL="0" indent="0">
              <a:spcBef>
                <a:spcPts val="0"/>
              </a:spcBef>
              <a:spcAft>
                <a:spcPts val="500"/>
              </a:spcAft>
              <a:buFontTx/>
              <a:buNone/>
              <a:defRPr sz="1800" baseline="0">
                <a:solidFill>
                  <a:srgbClr val="5F6062"/>
                </a:solidFill>
              </a:defRPr>
            </a:lvl5pPr>
          </a:lstStyle>
          <a:p>
            <a:pPr lvl="0"/>
            <a:r>
              <a:rPr lang="en-US" dirty="0"/>
              <a:t>Edit Master text styles</a:t>
            </a:r>
          </a:p>
        </p:txBody>
      </p:sp>
    </p:spTree>
    <p:extLst>
      <p:ext uri="{BB962C8B-B14F-4D97-AF65-F5344CB8AC3E}">
        <p14:creationId xmlns:p14="http://schemas.microsoft.com/office/powerpoint/2010/main" val="653638039"/>
      </p:ext>
    </p:extLst>
  </p:cSld>
  <p:clrMapOvr>
    <a:masterClrMapping/>
  </p:clrMapOvr>
  <p:extLst>
    <p:ext uri="{DCECCB84-F9BA-43D5-87BE-67443E8EF086}">
      <p15:sldGuideLst xmlns:p15="http://schemas.microsoft.com/office/powerpoint/2012/main">
        <p15:guide id="2" pos="2570">
          <p15:clr>
            <a:srgbClr val="FBAE40"/>
          </p15:clr>
        </p15:guide>
        <p15:guide id="5" pos="2797">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eading + 2 x Content (Right)">
    <p:spTree>
      <p:nvGrpSpPr>
        <p:cNvPr id="1" name=""/>
        <p:cNvGrpSpPr/>
        <p:nvPr/>
      </p:nvGrpSpPr>
      <p:grpSpPr>
        <a:xfrm>
          <a:off x="0" y="0"/>
          <a:ext cx="0" cy="0"/>
          <a:chOff x="0" y="0"/>
          <a:chExt cx="0" cy="0"/>
        </a:xfrm>
      </p:grpSpPr>
      <p:sp>
        <p:nvSpPr>
          <p:cNvPr id="9" name="Content Placeholder 6"/>
          <p:cNvSpPr>
            <a:spLocks noGrp="1"/>
          </p:cNvSpPr>
          <p:nvPr>
            <p:ph sz="quarter" idx="15"/>
          </p:nvPr>
        </p:nvSpPr>
        <p:spPr>
          <a:xfrm>
            <a:off x="766763" y="2060575"/>
            <a:ext cx="6985793" cy="3097213"/>
          </a:xfrm>
          <a:prstGeom prst="rect">
            <a:avLst/>
          </a:prstGeom>
        </p:spPr>
        <p:txBody>
          <a:bodyPr lIns="0" tIns="0" rIns="0" bIns="0"/>
          <a:lstStyle>
            <a:lvl1pPr marL="0" indent="0">
              <a:spcBef>
                <a:spcPts val="0"/>
              </a:spcBef>
              <a:spcAft>
                <a:spcPts val="500"/>
              </a:spcAft>
              <a:buFontTx/>
              <a:buNone/>
              <a:defRPr sz="2400" baseline="0">
                <a:solidFill>
                  <a:schemeClr val="tx1"/>
                </a:solidFill>
              </a:defRPr>
            </a:lvl1pPr>
            <a:lvl2pPr marL="0" indent="0">
              <a:spcBef>
                <a:spcPts val="0"/>
              </a:spcBef>
              <a:spcAft>
                <a:spcPts val="500"/>
              </a:spcAft>
              <a:buFontTx/>
              <a:buNone/>
              <a:defRPr sz="2400" b="1" baseline="0">
                <a:solidFill>
                  <a:schemeClr val="tx1"/>
                </a:solidFill>
              </a:defRPr>
            </a:lvl2pPr>
            <a:lvl3pPr marL="342900" indent="-342900">
              <a:spcBef>
                <a:spcPts val="0"/>
              </a:spcBef>
              <a:spcAft>
                <a:spcPts val="500"/>
              </a:spcAft>
              <a:buFont typeface="Arial" panose="020B0604020202020204" pitchFamily="34" charset="0"/>
              <a:buChar char="•"/>
              <a:defRPr sz="2400" baseline="0">
                <a:solidFill>
                  <a:schemeClr val="tx1"/>
                </a:solidFill>
              </a:defRPr>
            </a:lvl3pPr>
            <a:lvl4pPr marL="0" indent="0">
              <a:spcBef>
                <a:spcPts val="0"/>
              </a:spcBef>
              <a:spcAft>
                <a:spcPts val="500"/>
              </a:spcAft>
              <a:buFontTx/>
              <a:buNone/>
              <a:defRPr sz="1800" baseline="0">
                <a:solidFill>
                  <a:schemeClr val="tx1"/>
                </a:solidFill>
              </a:defRPr>
            </a:lvl4pPr>
            <a:lvl5pPr marL="0" indent="0">
              <a:spcBef>
                <a:spcPts val="0"/>
              </a:spcBef>
              <a:spcAft>
                <a:spcPts val="500"/>
              </a:spcAft>
              <a:buFontTx/>
              <a:buNone/>
              <a:defRPr sz="1800" baseline="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Content Placeholder 6"/>
          <p:cNvSpPr>
            <a:spLocks noGrp="1"/>
          </p:cNvSpPr>
          <p:nvPr>
            <p:ph sz="quarter" idx="16"/>
          </p:nvPr>
        </p:nvSpPr>
        <p:spPr>
          <a:xfrm>
            <a:off x="8112126" y="2060575"/>
            <a:ext cx="2952426" cy="3097213"/>
          </a:xfrm>
          <a:prstGeom prst="rect">
            <a:avLst/>
          </a:prstGeom>
        </p:spPr>
        <p:txBody>
          <a:bodyPr lIns="0" tIns="0" rIns="0" bIns="0"/>
          <a:lstStyle>
            <a:lvl1pPr marL="0" indent="0">
              <a:spcBef>
                <a:spcPts val="0"/>
              </a:spcBef>
              <a:spcAft>
                <a:spcPts val="500"/>
              </a:spcAft>
              <a:buFontTx/>
              <a:buNone/>
              <a:defRPr sz="2400" baseline="0">
                <a:solidFill>
                  <a:schemeClr val="tx1"/>
                </a:solidFill>
              </a:defRPr>
            </a:lvl1pPr>
            <a:lvl2pPr marL="0" indent="0">
              <a:spcBef>
                <a:spcPts val="0"/>
              </a:spcBef>
              <a:spcAft>
                <a:spcPts val="500"/>
              </a:spcAft>
              <a:buFontTx/>
              <a:buNone/>
              <a:defRPr sz="2400" b="1" baseline="0">
                <a:solidFill>
                  <a:schemeClr val="tx1"/>
                </a:solidFill>
              </a:defRPr>
            </a:lvl2pPr>
            <a:lvl3pPr marL="342900" indent="-342900">
              <a:spcBef>
                <a:spcPts val="0"/>
              </a:spcBef>
              <a:spcAft>
                <a:spcPts val="500"/>
              </a:spcAft>
              <a:buFont typeface="Arial" panose="020B0604020202020204" pitchFamily="34" charset="0"/>
              <a:buChar char="•"/>
              <a:defRPr sz="2400" baseline="0">
                <a:solidFill>
                  <a:schemeClr val="tx1"/>
                </a:solidFill>
              </a:defRPr>
            </a:lvl3pPr>
            <a:lvl4pPr marL="0" indent="0">
              <a:spcBef>
                <a:spcPts val="0"/>
              </a:spcBef>
              <a:spcAft>
                <a:spcPts val="500"/>
              </a:spcAft>
              <a:buFontTx/>
              <a:buNone/>
              <a:defRPr sz="1800" baseline="0">
                <a:solidFill>
                  <a:schemeClr val="tx1"/>
                </a:solidFill>
              </a:defRPr>
            </a:lvl4pPr>
            <a:lvl5pPr marL="0" indent="0">
              <a:spcBef>
                <a:spcPts val="0"/>
              </a:spcBef>
              <a:spcAft>
                <a:spcPts val="500"/>
              </a:spcAft>
              <a:buFontTx/>
              <a:buNone/>
              <a:defRPr sz="1800" baseline="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ext Placeholder 3">
            <a:extLst>
              <a:ext uri="{FF2B5EF4-FFF2-40B4-BE49-F238E27FC236}">
                <a16:creationId xmlns:a16="http://schemas.microsoft.com/office/drawing/2014/main" id="{2DDD671A-B3F9-6EB5-136E-E87926E48AF5}"/>
              </a:ext>
            </a:extLst>
          </p:cNvPr>
          <p:cNvSpPr>
            <a:spLocks noGrp="1"/>
          </p:cNvSpPr>
          <p:nvPr>
            <p:ph type="body" sz="quarter" idx="10"/>
          </p:nvPr>
        </p:nvSpPr>
        <p:spPr>
          <a:xfrm>
            <a:off x="766763" y="620713"/>
            <a:ext cx="10225781" cy="1008086"/>
          </a:xfrm>
          <a:prstGeom prst="rect">
            <a:avLst/>
          </a:prstGeom>
        </p:spPr>
        <p:txBody>
          <a:bodyPr lIns="0" tIns="0" rIns="0" bIns="0" anchor="ctr" anchorCtr="0"/>
          <a:lstStyle>
            <a:lvl1pPr marL="0" indent="0">
              <a:lnSpc>
                <a:spcPts val="4800"/>
              </a:lnSpc>
              <a:defRPr sz="4600" b="1" i="0" baseline="0">
                <a:solidFill>
                  <a:srgbClr val="3D1053"/>
                </a:solidFill>
                <a:latin typeface="+mn-lt"/>
              </a:defRPr>
            </a:lvl1pPr>
            <a:lvl2pPr marL="0" indent="0">
              <a:spcBef>
                <a:spcPts val="500"/>
              </a:spcBef>
              <a:spcAft>
                <a:spcPts val="500"/>
              </a:spcAft>
              <a:buFontTx/>
              <a:buNone/>
              <a:defRPr sz="3200" b="1" baseline="0">
                <a:solidFill>
                  <a:schemeClr val="tx1"/>
                </a:solidFill>
              </a:defRPr>
            </a:lvl2pPr>
            <a:lvl3pPr marL="0" indent="0">
              <a:spcBef>
                <a:spcPts val="0"/>
              </a:spcBef>
              <a:spcAft>
                <a:spcPts val="500"/>
              </a:spcAft>
              <a:buFontTx/>
              <a:buNone/>
              <a:defRPr sz="2400" b="1" baseline="0">
                <a:solidFill>
                  <a:srgbClr val="5F6062"/>
                </a:solidFill>
              </a:defRPr>
            </a:lvl3pPr>
            <a:lvl4pPr marL="342900" indent="-342900">
              <a:spcBef>
                <a:spcPts val="0"/>
              </a:spcBef>
              <a:spcAft>
                <a:spcPts val="500"/>
              </a:spcAft>
              <a:buFont typeface="Arial" panose="020B0604020202020204" pitchFamily="34" charset="0"/>
              <a:buChar char="•"/>
              <a:defRPr sz="2400" baseline="0">
                <a:solidFill>
                  <a:srgbClr val="5F6062"/>
                </a:solidFill>
              </a:defRPr>
            </a:lvl4pPr>
            <a:lvl5pPr marL="0" indent="0">
              <a:spcBef>
                <a:spcPts val="0"/>
              </a:spcBef>
              <a:spcAft>
                <a:spcPts val="500"/>
              </a:spcAft>
              <a:buFontTx/>
              <a:buNone/>
              <a:defRPr sz="1800" baseline="0">
                <a:solidFill>
                  <a:srgbClr val="5F6062"/>
                </a:solidFill>
              </a:defRPr>
            </a:lvl5pPr>
          </a:lstStyle>
          <a:p>
            <a:pPr lvl="0"/>
            <a:r>
              <a:rPr lang="en-US" dirty="0"/>
              <a:t>Edit Master text styles</a:t>
            </a:r>
          </a:p>
        </p:txBody>
      </p:sp>
    </p:spTree>
    <p:extLst>
      <p:ext uri="{BB962C8B-B14F-4D97-AF65-F5344CB8AC3E}">
        <p14:creationId xmlns:p14="http://schemas.microsoft.com/office/powerpoint/2010/main" val="3631005721"/>
      </p:ext>
    </p:extLst>
  </p:cSld>
  <p:clrMapOvr>
    <a:masterClrMapping/>
  </p:clrMapOvr>
  <p:extLst>
    <p:ext uri="{DCECCB84-F9BA-43D5-87BE-67443E8EF086}">
      <p15:sldGuideLst xmlns:p15="http://schemas.microsoft.com/office/powerpoint/2012/main">
        <p15:guide id="2" pos="2525">
          <p15:clr>
            <a:srgbClr val="FBAE40"/>
          </p15:clr>
        </p15:guide>
        <p15:guide id="5" pos="2706">
          <p15:clr>
            <a:srgbClr val="FBAE40"/>
          </p15:clr>
        </p15:guide>
        <p15:guide id="6" pos="4883">
          <p15:clr>
            <a:srgbClr val="FBAE40"/>
          </p15:clr>
        </p15:guide>
        <p15:guide id="7" pos="511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 x Conten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766763" y="620713"/>
            <a:ext cx="10225781" cy="4537075"/>
          </a:xfrm>
          <a:prstGeom prst="rect">
            <a:avLst/>
          </a:prstGeom>
        </p:spPr>
        <p:txBody>
          <a:bodyPr lIns="0" tIns="0" rIns="0" bIns="0"/>
          <a:lstStyle>
            <a:lvl1pPr marL="0" indent="0">
              <a:spcBef>
                <a:spcPts val="0"/>
              </a:spcBef>
              <a:spcAft>
                <a:spcPts val="500"/>
              </a:spcAft>
              <a:buFontTx/>
              <a:buNone/>
              <a:defRPr sz="2400" baseline="0">
                <a:solidFill>
                  <a:schemeClr val="tx1"/>
                </a:solidFill>
              </a:defRPr>
            </a:lvl1pPr>
            <a:lvl2pPr marL="0" indent="0">
              <a:spcBef>
                <a:spcPts val="0"/>
              </a:spcBef>
              <a:spcAft>
                <a:spcPts val="500"/>
              </a:spcAft>
              <a:buFontTx/>
              <a:buNone/>
              <a:defRPr sz="2400" b="1" baseline="0">
                <a:solidFill>
                  <a:schemeClr val="tx1"/>
                </a:solidFill>
              </a:defRPr>
            </a:lvl2pPr>
            <a:lvl3pPr marL="342900" indent="-342900">
              <a:spcBef>
                <a:spcPts val="0"/>
              </a:spcBef>
              <a:spcAft>
                <a:spcPts val="500"/>
              </a:spcAft>
              <a:buFont typeface="Arial" panose="020B0604020202020204" pitchFamily="34" charset="0"/>
              <a:buChar char="•"/>
              <a:defRPr sz="2400" baseline="0">
                <a:solidFill>
                  <a:schemeClr val="tx1"/>
                </a:solidFill>
              </a:defRPr>
            </a:lvl3pPr>
            <a:lvl4pPr marL="0" indent="0">
              <a:spcBef>
                <a:spcPts val="0"/>
              </a:spcBef>
              <a:spcAft>
                <a:spcPts val="500"/>
              </a:spcAft>
              <a:buFontTx/>
              <a:buNone/>
              <a:defRPr sz="1800" baseline="0">
                <a:solidFill>
                  <a:schemeClr val="tx1"/>
                </a:solidFill>
              </a:defRPr>
            </a:lvl4pPr>
            <a:lvl5pPr marL="0" indent="0">
              <a:spcBef>
                <a:spcPts val="0"/>
              </a:spcBef>
              <a:spcAft>
                <a:spcPts val="500"/>
              </a:spcAft>
              <a:buFontTx/>
              <a:buNone/>
              <a:defRPr sz="1800" baseline="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173968760"/>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Title Only">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501F635D-23A1-327F-2BA1-3C715C097231}"/>
              </a:ext>
            </a:extLst>
          </p:cNvPr>
          <p:cNvSpPr>
            <a:spLocks noGrp="1"/>
          </p:cNvSpPr>
          <p:nvPr>
            <p:ph type="title"/>
          </p:nvPr>
        </p:nvSpPr>
        <p:spPr>
          <a:xfrm>
            <a:off x="511006" y="386150"/>
            <a:ext cx="7231578" cy="694418"/>
          </a:xfrm>
        </p:spPr>
        <p:txBody>
          <a:bodyPr anchor="ctr"/>
          <a:lstStyle/>
          <a:p>
            <a:r>
              <a:rPr lang="en-US" dirty="0"/>
              <a:t>Click to edit Master title style</a:t>
            </a:r>
            <a:endParaRPr lang="en-GB" dirty="0"/>
          </a:p>
        </p:txBody>
      </p:sp>
      <p:pic>
        <p:nvPicPr>
          <p:cNvPr id="3" name="Picture 2">
            <a:extLst>
              <a:ext uri="{FF2B5EF4-FFF2-40B4-BE49-F238E27FC236}">
                <a16:creationId xmlns:a16="http://schemas.microsoft.com/office/drawing/2014/main" id="{48C3D295-6128-2CC8-C961-1C104DB603A3}"/>
              </a:ext>
            </a:extLst>
          </p:cNvPr>
          <p:cNvPicPr>
            <a:picLocks noChangeAspect="1"/>
          </p:cNvPicPr>
          <p:nvPr userDrawn="1"/>
        </p:nvPicPr>
        <p:blipFill>
          <a:blip r:embed="rId2"/>
          <a:stretch>
            <a:fillRect/>
          </a:stretch>
        </p:blipFill>
        <p:spPr>
          <a:xfrm>
            <a:off x="7911550" y="386150"/>
            <a:ext cx="3846444" cy="678785"/>
          </a:xfrm>
          <a:prstGeom prst="rect">
            <a:avLst/>
          </a:prstGeom>
        </p:spPr>
      </p:pic>
    </p:spTree>
    <p:extLst>
      <p:ext uri="{BB962C8B-B14F-4D97-AF65-F5344CB8AC3E}">
        <p14:creationId xmlns:p14="http://schemas.microsoft.com/office/powerpoint/2010/main" val="24357162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1BEBAA-9D09-C59F-C203-AB1BEFE97DAC}"/>
              </a:ext>
            </a:extLst>
          </p:cNvPr>
          <p:cNvSpPr>
            <a:spLocks noGrp="1"/>
          </p:cNvSpPr>
          <p:nvPr>
            <p:ph type="dt" sz="half" idx="10"/>
          </p:nvPr>
        </p:nvSpPr>
        <p:spPr/>
        <p:txBody>
          <a:bodyPr/>
          <a:lstStyle/>
          <a:p>
            <a:fld id="{A9241948-AEDB-9F42-A6BF-BAF773D16944}" type="datetimeFigureOut">
              <a:rPr lang="en-US" smtClean="0"/>
              <a:t>11/14/24</a:t>
            </a:fld>
            <a:endParaRPr lang="en-US"/>
          </a:p>
        </p:txBody>
      </p:sp>
      <p:sp>
        <p:nvSpPr>
          <p:cNvPr id="3" name="Footer Placeholder 2">
            <a:extLst>
              <a:ext uri="{FF2B5EF4-FFF2-40B4-BE49-F238E27FC236}">
                <a16:creationId xmlns:a16="http://schemas.microsoft.com/office/drawing/2014/main" id="{59AB0B0D-0C36-81DD-7BAA-F68B2D93CA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2DC397-E5A8-92DA-3E33-170F27815F9B}"/>
              </a:ext>
            </a:extLst>
          </p:cNvPr>
          <p:cNvSpPr>
            <a:spLocks noGrp="1"/>
          </p:cNvSpPr>
          <p:nvPr>
            <p:ph type="sldNum" sz="quarter" idx="12"/>
          </p:nvPr>
        </p:nvSpPr>
        <p:spPr/>
        <p:txBody>
          <a:bodyPr/>
          <a:lstStyle/>
          <a:p>
            <a:fld id="{2E5089E5-651D-8247-8CF3-94CC87E7CD5C}" type="slidenum">
              <a:rPr lang="en-US" smtClean="0"/>
              <a:t>‹#›</a:t>
            </a:fld>
            <a:endParaRPr lang="en-US"/>
          </a:p>
        </p:txBody>
      </p:sp>
    </p:spTree>
    <p:extLst>
      <p:ext uri="{BB962C8B-B14F-4D97-AF65-F5344CB8AC3E}">
        <p14:creationId xmlns:p14="http://schemas.microsoft.com/office/powerpoint/2010/main" val="31738605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2F2B0-6CE5-88D3-E878-662623CD57F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E417C43-D11F-F07D-F4AD-20C9A18231F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0364BD9-7E62-0697-6D7E-B64BF3EAD09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BB3A5C5-1E00-9D3E-3BE3-A0CAAA36F845}"/>
              </a:ext>
            </a:extLst>
          </p:cNvPr>
          <p:cNvSpPr>
            <a:spLocks noGrp="1"/>
          </p:cNvSpPr>
          <p:nvPr>
            <p:ph type="dt" sz="half" idx="10"/>
          </p:nvPr>
        </p:nvSpPr>
        <p:spPr/>
        <p:txBody>
          <a:bodyPr/>
          <a:lstStyle/>
          <a:p>
            <a:fld id="{04D85E3F-B02C-1745-B7A4-CE3E35CC6EA2}" type="datetimeFigureOut">
              <a:rPr lang="en-US" smtClean="0"/>
              <a:t>11/14/24</a:t>
            </a:fld>
            <a:endParaRPr lang="en-US"/>
          </a:p>
        </p:txBody>
      </p:sp>
      <p:sp>
        <p:nvSpPr>
          <p:cNvPr id="6" name="Footer Placeholder 5">
            <a:extLst>
              <a:ext uri="{FF2B5EF4-FFF2-40B4-BE49-F238E27FC236}">
                <a16:creationId xmlns:a16="http://schemas.microsoft.com/office/drawing/2014/main" id="{86DACBDF-2220-9368-DBB8-62E31927BB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63856C-C7E6-2F0B-CE92-97DE70E5678D}"/>
              </a:ext>
            </a:extLst>
          </p:cNvPr>
          <p:cNvSpPr>
            <a:spLocks noGrp="1"/>
          </p:cNvSpPr>
          <p:nvPr>
            <p:ph type="sldNum" sz="quarter" idx="12"/>
          </p:nvPr>
        </p:nvSpPr>
        <p:spPr/>
        <p:txBody>
          <a:bodyPr/>
          <a:lstStyle/>
          <a:p>
            <a:fld id="{3C8F1CCF-FCDF-8C4D-919F-6BDDD51DABDB}" type="slidenum">
              <a:rPr lang="en-US" smtClean="0"/>
              <a:t>‹#›</a:t>
            </a:fld>
            <a:endParaRPr lang="en-US"/>
          </a:p>
        </p:txBody>
      </p:sp>
    </p:spTree>
    <p:extLst>
      <p:ext uri="{BB962C8B-B14F-4D97-AF65-F5344CB8AC3E}">
        <p14:creationId xmlns:p14="http://schemas.microsoft.com/office/powerpoint/2010/main" val="13488950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16330-6C43-0230-6AF3-E8E133089FD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6B1E0F3-E125-B2BF-D9D7-4E4560722F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06FE2CA-60CD-ECD7-1903-F196DF7EE65B}"/>
              </a:ext>
            </a:extLst>
          </p:cNvPr>
          <p:cNvSpPr>
            <a:spLocks noGrp="1"/>
          </p:cNvSpPr>
          <p:nvPr>
            <p:ph type="dt" sz="half" idx="10"/>
          </p:nvPr>
        </p:nvSpPr>
        <p:spPr/>
        <p:txBody>
          <a:bodyPr/>
          <a:lstStyle/>
          <a:p>
            <a:fld id="{04D85E3F-B02C-1745-B7A4-CE3E35CC6EA2}" type="datetimeFigureOut">
              <a:rPr lang="en-US" smtClean="0"/>
              <a:t>11/14/24</a:t>
            </a:fld>
            <a:endParaRPr lang="en-US"/>
          </a:p>
        </p:txBody>
      </p:sp>
      <p:sp>
        <p:nvSpPr>
          <p:cNvPr id="5" name="Footer Placeholder 4">
            <a:extLst>
              <a:ext uri="{FF2B5EF4-FFF2-40B4-BE49-F238E27FC236}">
                <a16:creationId xmlns:a16="http://schemas.microsoft.com/office/drawing/2014/main" id="{53ACEC20-D726-A81F-F5C8-C322779FB4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F9493E-D244-960B-C652-764C4D6443C3}"/>
              </a:ext>
            </a:extLst>
          </p:cNvPr>
          <p:cNvSpPr>
            <a:spLocks noGrp="1"/>
          </p:cNvSpPr>
          <p:nvPr>
            <p:ph type="sldNum" sz="quarter" idx="12"/>
          </p:nvPr>
        </p:nvSpPr>
        <p:spPr/>
        <p:txBody>
          <a:bodyPr/>
          <a:lstStyle/>
          <a:p>
            <a:fld id="{3C8F1CCF-FCDF-8C4D-919F-6BDDD51DABDB}" type="slidenum">
              <a:rPr lang="en-US" smtClean="0"/>
              <a:t>‹#›</a:t>
            </a:fld>
            <a:endParaRPr lang="en-US"/>
          </a:p>
        </p:txBody>
      </p:sp>
    </p:spTree>
    <p:extLst>
      <p:ext uri="{BB962C8B-B14F-4D97-AF65-F5344CB8AC3E}">
        <p14:creationId xmlns:p14="http://schemas.microsoft.com/office/powerpoint/2010/main" val="13030337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No strapeline logo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92400" y="282389"/>
            <a:ext cx="7087608" cy="967771"/>
          </a:xfrm>
        </p:spPr>
        <p:txBody>
          <a:bodyPr anchor="ctr" anchorCtr="0"/>
          <a:lstStyle>
            <a:lvl1pPr>
              <a:defRPr sz="3600" spc="-75"/>
            </a:lvl1pPr>
          </a:lstStyle>
          <a:p>
            <a:r>
              <a:rPr lang="en-GB"/>
              <a:t>Click to edit Master title style</a:t>
            </a:r>
          </a:p>
        </p:txBody>
      </p:sp>
      <p:pic>
        <p:nvPicPr>
          <p:cNvPr id="5" name="Picture 4">
            <a:extLst>
              <a:ext uri="{FF2B5EF4-FFF2-40B4-BE49-F238E27FC236}">
                <a16:creationId xmlns:a16="http://schemas.microsoft.com/office/drawing/2014/main" id="{3FAE4C0A-A521-4858-98B9-E48556BEAE5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281138" y="457517"/>
            <a:ext cx="1659702" cy="675596"/>
          </a:xfrm>
          <a:prstGeom prst="rect">
            <a:avLst/>
          </a:prstGeom>
        </p:spPr>
      </p:pic>
      <p:sp>
        <p:nvSpPr>
          <p:cNvPr id="4" name="Content Placeholder 2">
            <a:extLst>
              <a:ext uri="{FF2B5EF4-FFF2-40B4-BE49-F238E27FC236}">
                <a16:creationId xmlns:a16="http://schemas.microsoft.com/office/drawing/2014/main" id="{38B91516-1110-4D99-8191-182EF3D51309}"/>
              </a:ext>
            </a:extLst>
          </p:cNvPr>
          <p:cNvSpPr>
            <a:spLocks noGrp="1"/>
          </p:cNvSpPr>
          <p:nvPr>
            <p:ph idx="1"/>
          </p:nvPr>
        </p:nvSpPr>
        <p:spPr>
          <a:xfrm>
            <a:off x="478367" y="1798639"/>
            <a:ext cx="10363200" cy="3505200"/>
          </a:xfrm>
        </p:spPr>
        <p:txBody>
          <a:bodyPr/>
          <a:lstStyle>
            <a:lvl1pPr>
              <a:lnSpc>
                <a:spcPct val="100000"/>
              </a:lnSpc>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6" name="Picture 5">
            <a:extLst>
              <a:ext uri="{FF2B5EF4-FFF2-40B4-BE49-F238E27FC236}">
                <a16:creationId xmlns:a16="http://schemas.microsoft.com/office/drawing/2014/main" id="{BF33A217-388C-9B4F-A80A-864B0F758783}"/>
              </a:ext>
            </a:extLst>
          </p:cNvPr>
          <p:cNvPicPr>
            <a:picLocks noChangeAspect="1"/>
          </p:cNvPicPr>
          <p:nvPr userDrawn="1"/>
        </p:nvPicPr>
        <p:blipFill>
          <a:blip r:embed="rId3"/>
          <a:srcRect/>
          <a:stretch/>
        </p:blipFill>
        <p:spPr>
          <a:xfrm>
            <a:off x="10433537" y="5877408"/>
            <a:ext cx="1507303" cy="747985"/>
          </a:xfrm>
          <a:prstGeom prst="rect">
            <a:avLst/>
          </a:prstGeom>
        </p:spPr>
      </p:pic>
    </p:spTree>
    <p:extLst>
      <p:ext uri="{BB962C8B-B14F-4D97-AF65-F5344CB8AC3E}">
        <p14:creationId xmlns:p14="http://schemas.microsoft.com/office/powerpoint/2010/main" val="40870364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3F404-975E-4A6F-A6D6-43C8116AC175}"/>
              </a:ext>
            </a:extLst>
          </p:cNvPr>
          <p:cNvSpPr>
            <a:spLocks noGrp="1"/>
          </p:cNvSpPr>
          <p:nvPr>
            <p:ph type="title" hasCustomPrompt="1"/>
          </p:nvPr>
        </p:nvSpPr>
        <p:spPr>
          <a:xfrm>
            <a:off x="1460501" y="1562100"/>
            <a:ext cx="9499599" cy="1244600"/>
          </a:xfrm>
        </p:spPr>
        <p:txBody>
          <a:bodyPr/>
          <a:lstStyle>
            <a:lvl1pPr algn="ctr">
              <a:defRPr sz="6400"/>
            </a:lvl1pPr>
          </a:lstStyle>
          <a:p>
            <a:r>
              <a:rPr lang="en-US" dirty="0"/>
              <a:t>Click to add title</a:t>
            </a:r>
            <a:endParaRPr lang="en-GB" dirty="0"/>
          </a:p>
        </p:txBody>
      </p:sp>
      <p:sp>
        <p:nvSpPr>
          <p:cNvPr id="4" name="TextBox 3">
            <a:extLst>
              <a:ext uri="{FF2B5EF4-FFF2-40B4-BE49-F238E27FC236}">
                <a16:creationId xmlns:a16="http://schemas.microsoft.com/office/drawing/2014/main" id="{40028AB2-2787-4BBD-B654-7C0E2FD84211}"/>
              </a:ext>
            </a:extLst>
          </p:cNvPr>
          <p:cNvSpPr txBox="1"/>
          <p:nvPr userDrawn="1"/>
        </p:nvSpPr>
        <p:spPr>
          <a:xfrm>
            <a:off x="2296583" y="6229572"/>
            <a:ext cx="7975600" cy="420564"/>
          </a:xfrm>
          <a:prstGeom prst="rect">
            <a:avLst/>
          </a:prstGeom>
          <a:noFill/>
        </p:spPr>
        <p:txBody>
          <a:bodyPr wrap="square" rtlCol="0">
            <a:spAutoFit/>
          </a:bodyPr>
          <a:lstStyle/>
          <a:p>
            <a:pPr defTabSz="457189"/>
            <a:r>
              <a:rPr lang="en-US" sz="2133" i="1" dirty="0">
                <a:solidFill>
                  <a:srgbClr val="074B88"/>
                </a:solidFill>
              </a:rPr>
              <a:t>Breathing and feeling well through universal access to right care</a:t>
            </a:r>
          </a:p>
        </p:txBody>
      </p:sp>
    </p:spTree>
    <p:extLst>
      <p:ext uri="{BB962C8B-B14F-4D97-AF65-F5344CB8AC3E}">
        <p14:creationId xmlns:p14="http://schemas.microsoft.com/office/powerpoint/2010/main" val="83551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Tree>
    <p:extLst>
      <p:ext uri="{BB962C8B-B14F-4D97-AF65-F5344CB8AC3E}">
        <p14:creationId xmlns:p14="http://schemas.microsoft.com/office/powerpoint/2010/main" val="32102517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lvl1pPr>
              <a:lnSpc>
                <a:spcPct val="100000"/>
              </a:lnSpc>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0809357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Heading + 2 x Content">
    <p:spTree>
      <p:nvGrpSpPr>
        <p:cNvPr id="1" name=""/>
        <p:cNvGrpSpPr/>
        <p:nvPr/>
      </p:nvGrpSpPr>
      <p:grpSpPr>
        <a:xfrm>
          <a:off x="0" y="0"/>
          <a:ext cx="0" cy="0"/>
          <a:chOff x="0" y="0"/>
          <a:chExt cx="0" cy="0"/>
        </a:xfrm>
      </p:grpSpPr>
      <p:sp>
        <p:nvSpPr>
          <p:cNvPr id="8" name="Content Placeholder 6"/>
          <p:cNvSpPr>
            <a:spLocks noGrp="1"/>
          </p:cNvSpPr>
          <p:nvPr>
            <p:ph sz="quarter" idx="12"/>
          </p:nvPr>
        </p:nvSpPr>
        <p:spPr>
          <a:xfrm>
            <a:off x="766763" y="2060575"/>
            <a:ext cx="5184775" cy="3097213"/>
          </a:xfrm>
          <a:prstGeom prst="rect">
            <a:avLst/>
          </a:prstGeom>
        </p:spPr>
        <p:txBody>
          <a:bodyPr lIns="0" tIns="0" rIns="0" bIns="0"/>
          <a:lstStyle>
            <a:lvl1pPr marL="0" indent="0">
              <a:spcBef>
                <a:spcPts val="0"/>
              </a:spcBef>
              <a:spcAft>
                <a:spcPts val="500"/>
              </a:spcAft>
              <a:buFontTx/>
              <a:buNone/>
              <a:defRPr sz="2400" baseline="0">
                <a:solidFill>
                  <a:schemeClr val="tx1"/>
                </a:solidFill>
              </a:defRPr>
            </a:lvl1pPr>
            <a:lvl2pPr marL="0" indent="0">
              <a:spcBef>
                <a:spcPts val="0"/>
              </a:spcBef>
              <a:spcAft>
                <a:spcPts val="500"/>
              </a:spcAft>
              <a:buFontTx/>
              <a:buNone/>
              <a:defRPr sz="2400" b="1" baseline="0">
                <a:solidFill>
                  <a:schemeClr val="tx1"/>
                </a:solidFill>
              </a:defRPr>
            </a:lvl2pPr>
            <a:lvl3pPr marL="342900" indent="-342900">
              <a:spcBef>
                <a:spcPts val="0"/>
              </a:spcBef>
              <a:spcAft>
                <a:spcPts val="500"/>
              </a:spcAft>
              <a:buFont typeface="Arial" panose="020B0604020202020204" pitchFamily="34" charset="0"/>
              <a:buChar char="•"/>
              <a:defRPr sz="2400" baseline="0">
                <a:solidFill>
                  <a:schemeClr val="tx1"/>
                </a:solidFill>
              </a:defRPr>
            </a:lvl3pPr>
            <a:lvl4pPr marL="0" indent="0">
              <a:spcBef>
                <a:spcPts val="0"/>
              </a:spcBef>
              <a:spcAft>
                <a:spcPts val="500"/>
              </a:spcAft>
              <a:buFontTx/>
              <a:buNone/>
              <a:defRPr sz="1800" baseline="0">
                <a:solidFill>
                  <a:schemeClr val="tx1"/>
                </a:solidFill>
              </a:defRPr>
            </a:lvl4pPr>
            <a:lvl5pPr marL="0" indent="0">
              <a:spcBef>
                <a:spcPts val="0"/>
              </a:spcBef>
              <a:spcAft>
                <a:spcPts val="500"/>
              </a:spcAft>
              <a:buFontTx/>
              <a:buNone/>
              <a:defRPr sz="1800" baseline="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Content Placeholder 6"/>
          <p:cNvSpPr>
            <a:spLocks noGrp="1"/>
          </p:cNvSpPr>
          <p:nvPr>
            <p:ph sz="quarter" idx="13"/>
          </p:nvPr>
        </p:nvSpPr>
        <p:spPr>
          <a:xfrm>
            <a:off x="6240463" y="2060575"/>
            <a:ext cx="4752081" cy="3097213"/>
          </a:xfrm>
          <a:prstGeom prst="rect">
            <a:avLst/>
          </a:prstGeom>
        </p:spPr>
        <p:txBody>
          <a:bodyPr lIns="0" tIns="0" rIns="0" bIns="0"/>
          <a:lstStyle>
            <a:lvl1pPr marL="0" indent="0">
              <a:spcBef>
                <a:spcPts val="0"/>
              </a:spcBef>
              <a:spcAft>
                <a:spcPts val="500"/>
              </a:spcAft>
              <a:buFontTx/>
              <a:buNone/>
              <a:defRPr sz="2400" baseline="0">
                <a:solidFill>
                  <a:schemeClr val="tx1"/>
                </a:solidFill>
              </a:defRPr>
            </a:lvl1pPr>
            <a:lvl2pPr marL="0" indent="0">
              <a:spcBef>
                <a:spcPts val="0"/>
              </a:spcBef>
              <a:spcAft>
                <a:spcPts val="500"/>
              </a:spcAft>
              <a:buFontTx/>
              <a:buNone/>
              <a:defRPr sz="2400" b="1" baseline="0">
                <a:solidFill>
                  <a:schemeClr val="tx1"/>
                </a:solidFill>
              </a:defRPr>
            </a:lvl2pPr>
            <a:lvl3pPr marL="342900" indent="-342900">
              <a:spcBef>
                <a:spcPts val="0"/>
              </a:spcBef>
              <a:spcAft>
                <a:spcPts val="500"/>
              </a:spcAft>
              <a:buFont typeface="Arial" panose="020B0604020202020204" pitchFamily="34" charset="0"/>
              <a:buChar char="•"/>
              <a:defRPr sz="2400" baseline="0">
                <a:solidFill>
                  <a:schemeClr val="tx1"/>
                </a:solidFill>
              </a:defRPr>
            </a:lvl3pPr>
            <a:lvl4pPr marL="0" indent="0">
              <a:spcBef>
                <a:spcPts val="0"/>
              </a:spcBef>
              <a:spcAft>
                <a:spcPts val="500"/>
              </a:spcAft>
              <a:buFontTx/>
              <a:buNone/>
              <a:defRPr sz="1800" baseline="0">
                <a:solidFill>
                  <a:schemeClr val="tx1"/>
                </a:solidFill>
              </a:defRPr>
            </a:lvl4pPr>
            <a:lvl5pPr marL="0" indent="0">
              <a:spcBef>
                <a:spcPts val="0"/>
              </a:spcBef>
              <a:spcAft>
                <a:spcPts val="500"/>
              </a:spcAft>
              <a:buFontTx/>
              <a:buNone/>
              <a:defRPr sz="1800" baseline="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ext Placeholder 3">
            <a:extLst>
              <a:ext uri="{FF2B5EF4-FFF2-40B4-BE49-F238E27FC236}">
                <a16:creationId xmlns:a16="http://schemas.microsoft.com/office/drawing/2014/main" id="{D8CA0663-FF4D-A570-068B-38042EE6A882}"/>
              </a:ext>
            </a:extLst>
          </p:cNvPr>
          <p:cNvSpPr>
            <a:spLocks noGrp="1"/>
          </p:cNvSpPr>
          <p:nvPr>
            <p:ph type="body" sz="quarter" idx="10"/>
          </p:nvPr>
        </p:nvSpPr>
        <p:spPr>
          <a:xfrm>
            <a:off x="766763" y="620713"/>
            <a:ext cx="10225781" cy="1008086"/>
          </a:xfrm>
          <a:prstGeom prst="rect">
            <a:avLst/>
          </a:prstGeom>
        </p:spPr>
        <p:txBody>
          <a:bodyPr lIns="0" tIns="0" rIns="0" bIns="0" anchor="ctr" anchorCtr="0"/>
          <a:lstStyle>
            <a:lvl1pPr marL="0" indent="0">
              <a:lnSpc>
                <a:spcPts val="4800"/>
              </a:lnSpc>
              <a:defRPr sz="4600" b="1" i="0" baseline="0">
                <a:solidFill>
                  <a:srgbClr val="3D1053"/>
                </a:solidFill>
                <a:latin typeface="+mn-lt"/>
              </a:defRPr>
            </a:lvl1pPr>
            <a:lvl2pPr marL="0" indent="0">
              <a:spcBef>
                <a:spcPts val="500"/>
              </a:spcBef>
              <a:spcAft>
                <a:spcPts val="500"/>
              </a:spcAft>
              <a:buFontTx/>
              <a:buNone/>
              <a:defRPr sz="3200" b="1" baseline="0">
                <a:solidFill>
                  <a:schemeClr val="tx1"/>
                </a:solidFill>
              </a:defRPr>
            </a:lvl2pPr>
            <a:lvl3pPr marL="0" indent="0">
              <a:spcBef>
                <a:spcPts val="0"/>
              </a:spcBef>
              <a:spcAft>
                <a:spcPts val="500"/>
              </a:spcAft>
              <a:buFontTx/>
              <a:buNone/>
              <a:defRPr sz="2400" b="1" baseline="0">
                <a:solidFill>
                  <a:srgbClr val="5F6062"/>
                </a:solidFill>
              </a:defRPr>
            </a:lvl3pPr>
            <a:lvl4pPr marL="342900" indent="-342900">
              <a:spcBef>
                <a:spcPts val="0"/>
              </a:spcBef>
              <a:spcAft>
                <a:spcPts val="500"/>
              </a:spcAft>
              <a:buFont typeface="Arial" panose="020B0604020202020204" pitchFamily="34" charset="0"/>
              <a:buChar char="•"/>
              <a:defRPr sz="2400" baseline="0">
                <a:solidFill>
                  <a:srgbClr val="5F6062"/>
                </a:solidFill>
              </a:defRPr>
            </a:lvl4pPr>
            <a:lvl5pPr marL="0" indent="0">
              <a:spcBef>
                <a:spcPts val="0"/>
              </a:spcBef>
              <a:spcAft>
                <a:spcPts val="500"/>
              </a:spcAft>
              <a:buFontTx/>
              <a:buNone/>
              <a:defRPr sz="1800" baseline="0">
                <a:solidFill>
                  <a:srgbClr val="5F6062"/>
                </a:solidFill>
              </a:defRPr>
            </a:lvl5pPr>
          </a:lstStyle>
          <a:p>
            <a:pPr lvl="0"/>
            <a:r>
              <a:rPr lang="en-US" dirty="0"/>
              <a:t>Edit Master text styles</a:t>
            </a:r>
          </a:p>
        </p:txBody>
      </p:sp>
    </p:spTree>
    <p:extLst>
      <p:ext uri="{BB962C8B-B14F-4D97-AF65-F5344CB8AC3E}">
        <p14:creationId xmlns:p14="http://schemas.microsoft.com/office/powerpoint/2010/main" val="4242446606"/>
      </p:ext>
    </p:extLst>
  </p:cSld>
  <p:clrMapOvr>
    <a:masterClrMapping/>
  </p:clrMapOvr>
  <p:extLst>
    <p:ext uri="{DCECCB84-F9BA-43D5-87BE-67443E8EF086}">
      <p15:sldGuideLst xmlns:p15="http://schemas.microsoft.com/office/powerpoint/2012/main">
        <p15:guide id="2" pos="3749">
          <p15:clr>
            <a:srgbClr val="FBAE40"/>
          </p15:clr>
        </p15:guide>
        <p15:guide id="5" pos="393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1BEBAA-9D09-C59F-C203-AB1BEFE97DAC}"/>
              </a:ext>
            </a:extLst>
          </p:cNvPr>
          <p:cNvSpPr>
            <a:spLocks noGrp="1"/>
          </p:cNvSpPr>
          <p:nvPr>
            <p:ph type="dt" sz="half" idx="10"/>
          </p:nvPr>
        </p:nvSpPr>
        <p:spPr/>
        <p:txBody>
          <a:bodyPr/>
          <a:lstStyle/>
          <a:p>
            <a:fld id="{A9241948-AEDB-9F42-A6BF-BAF773D16944}" type="datetimeFigureOut">
              <a:rPr lang="en-US" smtClean="0"/>
              <a:t>11/14/24</a:t>
            </a:fld>
            <a:endParaRPr lang="en-US"/>
          </a:p>
        </p:txBody>
      </p:sp>
      <p:sp>
        <p:nvSpPr>
          <p:cNvPr id="3" name="Footer Placeholder 2">
            <a:extLst>
              <a:ext uri="{FF2B5EF4-FFF2-40B4-BE49-F238E27FC236}">
                <a16:creationId xmlns:a16="http://schemas.microsoft.com/office/drawing/2014/main" id="{59AB0B0D-0C36-81DD-7BAA-F68B2D93CA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2DC397-E5A8-92DA-3E33-170F27815F9B}"/>
              </a:ext>
            </a:extLst>
          </p:cNvPr>
          <p:cNvSpPr>
            <a:spLocks noGrp="1"/>
          </p:cNvSpPr>
          <p:nvPr>
            <p:ph type="sldNum" sz="quarter" idx="12"/>
          </p:nvPr>
        </p:nvSpPr>
        <p:spPr/>
        <p:txBody>
          <a:bodyPr/>
          <a:lstStyle/>
          <a:p>
            <a:fld id="{2E5089E5-651D-8247-8CF3-94CC87E7CD5C}" type="slidenum">
              <a:rPr lang="en-US" smtClean="0"/>
              <a:t>‹#›</a:t>
            </a:fld>
            <a:endParaRPr lang="en-US"/>
          </a:p>
        </p:txBody>
      </p:sp>
    </p:spTree>
    <p:extLst>
      <p:ext uri="{BB962C8B-B14F-4D97-AF65-F5344CB8AC3E}">
        <p14:creationId xmlns:p14="http://schemas.microsoft.com/office/powerpoint/2010/main" val="23936235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2F2B0-6CE5-88D3-E878-662623CD57F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E417C43-D11F-F07D-F4AD-20C9A18231F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0364BD9-7E62-0697-6D7E-B64BF3EAD09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BB3A5C5-1E00-9D3E-3BE3-A0CAAA36F845}"/>
              </a:ext>
            </a:extLst>
          </p:cNvPr>
          <p:cNvSpPr>
            <a:spLocks noGrp="1"/>
          </p:cNvSpPr>
          <p:nvPr>
            <p:ph type="dt" sz="half" idx="10"/>
          </p:nvPr>
        </p:nvSpPr>
        <p:spPr/>
        <p:txBody>
          <a:bodyPr/>
          <a:lstStyle/>
          <a:p>
            <a:fld id="{04D85E3F-B02C-1745-B7A4-CE3E35CC6EA2}" type="datetimeFigureOut">
              <a:rPr lang="en-US" smtClean="0"/>
              <a:t>11/14/24</a:t>
            </a:fld>
            <a:endParaRPr lang="en-US"/>
          </a:p>
        </p:txBody>
      </p:sp>
      <p:sp>
        <p:nvSpPr>
          <p:cNvPr id="6" name="Footer Placeholder 5">
            <a:extLst>
              <a:ext uri="{FF2B5EF4-FFF2-40B4-BE49-F238E27FC236}">
                <a16:creationId xmlns:a16="http://schemas.microsoft.com/office/drawing/2014/main" id="{86DACBDF-2220-9368-DBB8-62E31927BB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63856C-C7E6-2F0B-CE92-97DE70E5678D}"/>
              </a:ext>
            </a:extLst>
          </p:cNvPr>
          <p:cNvSpPr>
            <a:spLocks noGrp="1"/>
          </p:cNvSpPr>
          <p:nvPr>
            <p:ph type="sldNum" sz="quarter" idx="12"/>
          </p:nvPr>
        </p:nvSpPr>
        <p:spPr/>
        <p:txBody>
          <a:bodyPr/>
          <a:lstStyle/>
          <a:p>
            <a:fld id="{3C8F1CCF-FCDF-8C4D-919F-6BDDD51DABDB}" type="slidenum">
              <a:rPr lang="en-US" smtClean="0"/>
              <a:t>‹#›</a:t>
            </a:fld>
            <a:endParaRPr lang="en-US"/>
          </a:p>
        </p:txBody>
      </p:sp>
    </p:spTree>
    <p:extLst>
      <p:ext uri="{BB962C8B-B14F-4D97-AF65-F5344CB8AC3E}">
        <p14:creationId xmlns:p14="http://schemas.microsoft.com/office/powerpoint/2010/main" val="27438678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16330-6C43-0230-6AF3-E8E133089FD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6B1E0F3-E125-B2BF-D9D7-4E4560722F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06FE2CA-60CD-ECD7-1903-F196DF7EE65B}"/>
              </a:ext>
            </a:extLst>
          </p:cNvPr>
          <p:cNvSpPr>
            <a:spLocks noGrp="1"/>
          </p:cNvSpPr>
          <p:nvPr>
            <p:ph type="dt" sz="half" idx="10"/>
          </p:nvPr>
        </p:nvSpPr>
        <p:spPr/>
        <p:txBody>
          <a:bodyPr/>
          <a:lstStyle/>
          <a:p>
            <a:fld id="{04D85E3F-B02C-1745-B7A4-CE3E35CC6EA2}" type="datetimeFigureOut">
              <a:rPr lang="en-US" smtClean="0"/>
              <a:t>11/14/24</a:t>
            </a:fld>
            <a:endParaRPr lang="en-US"/>
          </a:p>
        </p:txBody>
      </p:sp>
      <p:sp>
        <p:nvSpPr>
          <p:cNvPr id="5" name="Footer Placeholder 4">
            <a:extLst>
              <a:ext uri="{FF2B5EF4-FFF2-40B4-BE49-F238E27FC236}">
                <a16:creationId xmlns:a16="http://schemas.microsoft.com/office/drawing/2014/main" id="{53ACEC20-D726-A81F-F5C8-C322779FB4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F9493E-D244-960B-C652-764C4D6443C3}"/>
              </a:ext>
            </a:extLst>
          </p:cNvPr>
          <p:cNvSpPr>
            <a:spLocks noGrp="1"/>
          </p:cNvSpPr>
          <p:nvPr>
            <p:ph type="sldNum" sz="quarter" idx="12"/>
          </p:nvPr>
        </p:nvSpPr>
        <p:spPr/>
        <p:txBody>
          <a:bodyPr/>
          <a:lstStyle/>
          <a:p>
            <a:fld id="{3C8F1CCF-FCDF-8C4D-919F-6BDDD51DABDB}" type="slidenum">
              <a:rPr lang="en-US" smtClean="0"/>
              <a:t>‹#›</a:t>
            </a:fld>
            <a:endParaRPr lang="en-US"/>
          </a:p>
        </p:txBody>
      </p:sp>
    </p:spTree>
    <p:extLst>
      <p:ext uri="{BB962C8B-B14F-4D97-AF65-F5344CB8AC3E}">
        <p14:creationId xmlns:p14="http://schemas.microsoft.com/office/powerpoint/2010/main" val="1648306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1.jpe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10" Type="http://schemas.openxmlformats.org/officeDocument/2006/relationships/image" Target="../media/image3.png"/><Relationship Id="rId4" Type="http://schemas.openxmlformats.org/officeDocument/2006/relationships/slideLayout" Target="../slideLayouts/slideLayout26.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932A85-B5F3-6FD1-061E-33D583AC37C5}"/>
              </a:ext>
            </a:extLst>
          </p:cNvPr>
          <p:cNvSpPr txBox="1"/>
          <p:nvPr userDrawn="1">
            <p:extLst>
              <p:ext uri="{1162E1C5-73C7-4A58-AE30-91384D911F3F}">
                <p184:classification xmlns:p184="http://schemas.microsoft.com/office/powerpoint/2018/4/main" val="hdr"/>
              </p:ext>
            </p:extLst>
          </p:nvPr>
        </p:nvSpPr>
        <p:spPr>
          <a:xfrm>
            <a:off x="5759450" y="63500"/>
            <a:ext cx="714375" cy="167640"/>
          </a:xfrm>
          <a:prstGeom prst="rect">
            <a:avLst/>
          </a:prstGeom>
        </p:spPr>
        <p:txBody>
          <a:bodyPr horzOverflow="overflow" lIns="0" tIns="0" rIns="0" bIns="0">
            <a:spAutoFit/>
          </a:bodyPr>
          <a:lstStyle/>
          <a:p>
            <a:pPr algn="l"/>
            <a:r>
              <a:rPr lang="en-AU" sz="1100">
                <a:solidFill>
                  <a:srgbClr val="93979B"/>
                </a:solidFill>
                <a:latin typeface="Jost" pitchFamily="2" charset="0"/>
                <a:ea typeface="Jost" pitchFamily="2" charset="0"/>
              </a:rPr>
              <a:t>Internal use</a:t>
            </a:r>
          </a:p>
        </p:txBody>
      </p:sp>
    </p:spTree>
    <p:extLst>
      <p:ext uri="{BB962C8B-B14F-4D97-AF65-F5344CB8AC3E}">
        <p14:creationId xmlns:p14="http://schemas.microsoft.com/office/powerpoint/2010/main" val="2585896867"/>
      </p:ext>
    </p:extLst>
  </p:cSld>
  <p:clrMap bg1="lt1" tx1="dk1" bg2="lt2" tx2="dk2" accent1="accent1" accent2="accent2" accent3="accent3" accent4="accent4" accent5="accent5" accent6="accent6" hlink="hlink" folHlink="folHlink"/>
  <p:sldLayoutIdLst>
    <p:sldLayoutId id="2147483672" r:id="rId1"/>
    <p:sldLayoutId id="2147483676" r:id="rId2"/>
    <p:sldLayoutId id="2147483673" r:id="rId3"/>
    <p:sldLayoutId id="2147483670"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rtl="0" eaLnBrk="1" fontAlgn="base" hangingPunct="1">
        <a:spcBef>
          <a:spcPct val="0"/>
        </a:spcBef>
        <a:spcAft>
          <a:spcPct val="0"/>
        </a:spcAft>
        <a:defRPr sz="4800" i="1">
          <a:solidFill>
            <a:srgbClr val="5F6062"/>
          </a:solidFill>
          <a:latin typeface="+mj-lt"/>
          <a:ea typeface="+mj-ea"/>
          <a:cs typeface="+mj-cs"/>
        </a:defRPr>
      </a:lvl1pPr>
      <a:lvl2pPr algn="l" rtl="0" eaLnBrk="1" fontAlgn="base" hangingPunct="1">
        <a:spcBef>
          <a:spcPct val="0"/>
        </a:spcBef>
        <a:spcAft>
          <a:spcPct val="0"/>
        </a:spcAft>
        <a:defRPr sz="4800" i="1">
          <a:solidFill>
            <a:srgbClr val="5F6062"/>
          </a:solidFill>
          <a:latin typeface="Georgia" pitchFamily="18" charset="0"/>
        </a:defRPr>
      </a:lvl2pPr>
      <a:lvl3pPr algn="l" rtl="0" eaLnBrk="1" fontAlgn="base" hangingPunct="1">
        <a:spcBef>
          <a:spcPct val="0"/>
        </a:spcBef>
        <a:spcAft>
          <a:spcPct val="0"/>
        </a:spcAft>
        <a:defRPr sz="4800" i="1">
          <a:solidFill>
            <a:srgbClr val="5F6062"/>
          </a:solidFill>
          <a:latin typeface="Georgia" pitchFamily="18" charset="0"/>
        </a:defRPr>
      </a:lvl3pPr>
      <a:lvl4pPr algn="l" rtl="0" eaLnBrk="1" fontAlgn="base" hangingPunct="1">
        <a:spcBef>
          <a:spcPct val="0"/>
        </a:spcBef>
        <a:spcAft>
          <a:spcPct val="0"/>
        </a:spcAft>
        <a:defRPr sz="4800" i="1">
          <a:solidFill>
            <a:srgbClr val="5F6062"/>
          </a:solidFill>
          <a:latin typeface="Georgia" pitchFamily="18" charset="0"/>
        </a:defRPr>
      </a:lvl4pPr>
      <a:lvl5pPr algn="l" rtl="0" eaLnBrk="1" fontAlgn="base" hangingPunct="1">
        <a:spcBef>
          <a:spcPct val="0"/>
        </a:spcBef>
        <a:spcAft>
          <a:spcPct val="0"/>
        </a:spcAft>
        <a:defRPr sz="4800" i="1">
          <a:solidFill>
            <a:srgbClr val="5F6062"/>
          </a:solidFill>
          <a:latin typeface="Georgia" pitchFamily="18" charset="0"/>
        </a:defRPr>
      </a:lvl5pPr>
      <a:lvl6pPr marL="457200" algn="l" rtl="0" eaLnBrk="1" fontAlgn="base" hangingPunct="1">
        <a:spcBef>
          <a:spcPct val="0"/>
        </a:spcBef>
        <a:spcAft>
          <a:spcPct val="0"/>
        </a:spcAft>
        <a:defRPr sz="4800" i="1">
          <a:solidFill>
            <a:srgbClr val="88B3DA"/>
          </a:solidFill>
          <a:latin typeface="Georgia" pitchFamily="18" charset="0"/>
        </a:defRPr>
      </a:lvl6pPr>
      <a:lvl7pPr marL="914400" algn="l" rtl="0" eaLnBrk="1" fontAlgn="base" hangingPunct="1">
        <a:spcBef>
          <a:spcPct val="0"/>
        </a:spcBef>
        <a:spcAft>
          <a:spcPct val="0"/>
        </a:spcAft>
        <a:defRPr sz="4800" i="1">
          <a:solidFill>
            <a:srgbClr val="88B3DA"/>
          </a:solidFill>
          <a:latin typeface="Georgia" pitchFamily="18" charset="0"/>
        </a:defRPr>
      </a:lvl7pPr>
      <a:lvl8pPr marL="1371600" algn="l" rtl="0" eaLnBrk="1" fontAlgn="base" hangingPunct="1">
        <a:spcBef>
          <a:spcPct val="0"/>
        </a:spcBef>
        <a:spcAft>
          <a:spcPct val="0"/>
        </a:spcAft>
        <a:defRPr sz="4800" i="1">
          <a:solidFill>
            <a:srgbClr val="88B3DA"/>
          </a:solidFill>
          <a:latin typeface="Georgia" pitchFamily="18" charset="0"/>
        </a:defRPr>
      </a:lvl8pPr>
      <a:lvl9pPr marL="1828800" algn="l" rtl="0" eaLnBrk="1" fontAlgn="base" hangingPunct="1">
        <a:spcBef>
          <a:spcPct val="0"/>
        </a:spcBef>
        <a:spcAft>
          <a:spcPct val="0"/>
        </a:spcAft>
        <a:defRPr sz="4800" i="1">
          <a:solidFill>
            <a:srgbClr val="88B3DA"/>
          </a:solidFill>
          <a:latin typeface="Georgia" pitchFamily="18" charset="0"/>
        </a:defRPr>
      </a:lvl9pPr>
    </p:titleStyle>
    <p:bodyStyle>
      <a:lvl1pPr marL="342900" indent="-342900" algn="l" rtl="0" eaLnBrk="1" fontAlgn="base" hangingPunct="1">
        <a:spcBef>
          <a:spcPct val="20000"/>
        </a:spcBef>
        <a:spcAft>
          <a:spcPct val="0"/>
        </a:spcAft>
        <a:defRPr sz="2000">
          <a:solidFill>
            <a:srgbClr val="4D4D4D"/>
          </a:solidFill>
          <a:latin typeface="+mn-lt"/>
          <a:ea typeface="+mn-ea"/>
          <a:cs typeface="+mn-cs"/>
        </a:defRPr>
      </a:lvl1pPr>
      <a:lvl2pPr marL="809625" indent="-268288" algn="l" rtl="0" eaLnBrk="1" fontAlgn="base" hangingPunct="1">
        <a:spcBef>
          <a:spcPct val="20000"/>
        </a:spcBef>
        <a:spcAft>
          <a:spcPct val="0"/>
        </a:spcAft>
        <a:buChar char="–"/>
        <a:defRPr sz="2000">
          <a:solidFill>
            <a:srgbClr val="4D4D4D"/>
          </a:solidFill>
          <a:latin typeface="+mn-lt"/>
        </a:defRPr>
      </a:lvl2pPr>
      <a:lvl3pPr marL="1235075" indent="-228600" algn="l" rtl="0" eaLnBrk="1" fontAlgn="base" hangingPunct="1">
        <a:spcBef>
          <a:spcPct val="20000"/>
        </a:spcBef>
        <a:spcAft>
          <a:spcPct val="0"/>
        </a:spcAft>
        <a:buChar char="•"/>
        <a:defRPr>
          <a:solidFill>
            <a:srgbClr val="4D4D4D"/>
          </a:solidFill>
          <a:latin typeface="+mn-lt"/>
        </a:defRPr>
      </a:lvl3pPr>
      <a:lvl4pPr marL="1643063" indent="-228600" algn="l" rtl="0" eaLnBrk="1" fontAlgn="base" hangingPunct="1">
        <a:spcBef>
          <a:spcPct val="20000"/>
        </a:spcBef>
        <a:spcAft>
          <a:spcPct val="0"/>
        </a:spcAft>
        <a:buChar char="–"/>
        <a:defRPr sz="1600">
          <a:solidFill>
            <a:srgbClr val="4D4D4D"/>
          </a:solidFill>
          <a:latin typeface="+mn-lt"/>
        </a:defRPr>
      </a:lvl4pPr>
      <a:lvl5pPr marL="2057400" indent="-228600" algn="l" rtl="0" eaLnBrk="1" fontAlgn="base" hangingPunct="1">
        <a:spcBef>
          <a:spcPct val="20000"/>
        </a:spcBef>
        <a:spcAft>
          <a:spcPct val="0"/>
        </a:spcAft>
        <a:buChar char="»"/>
        <a:defRPr sz="1400">
          <a:solidFill>
            <a:srgbClr val="4D4D4D"/>
          </a:solidFill>
          <a:latin typeface="+mn-lt"/>
        </a:defRPr>
      </a:lvl5pPr>
      <a:lvl6pPr marL="2514600" indent="-228600" algn="l" rtl="0" eaLnBrk="1" fontAlgn="base" hangingPunct="1">
        <a:spcBef>
          <a:spcPct val="20000"/>
        </a:spcBef>
        <a:spcAft>
          <a:spcPct val="0"/>
        </a:spcAft>
        <a:buChar char="»"/>
        <a:defRPr sz="1400">
          <a:solidFill>
            <a:srgbClr val="4D4D4D"/>
          </a:solidFill>
          <a:latin typeface="+mn-lt"/>
        </a:defRPr>
      </a:lvl6pPr>
      <a:lvl7pPr marL="2971800" indent="-228600" algn="l" rtl="0" eaLnBrk="1" fontAlgn="base" hangingPunct="1">
        <a:spcBef>
          <a:spcPct val="20000"/>
        </a:spcBef>
        <a:spcAft>
          <a:spcPct val="0"/>
        </a:spcAft>
        <a:buChar char="»"/>
        <a:defRPr sz="1400">
          <a:solidFill>
            <a:srgbClr val="4D4D4D"/>
          </a:solidFill>
          <a:latin typeface="+mn-lt"/>
        </a:defRPr>
      </a:lvl7pPr>
      <a:lvl8pPr marL="3429000" indent="-228600" algn="l" rtl="0" eaLnBrk="1" fontAlgn="base" hangingPunct="1">
        <a:spcBef>
          <a:spcPct val="20000"/>
        </a:spcBef>
        <a:spcAft>
          <a:spcPct val="0"/>
        </a:spcAft>
        <a:buChar char="»"/>
        <a:defRPr sz="1400">
          <a:solidFill>
            <a:srgbClr val="4D4D4D"/>
          </a:solidFill>
          <a:latin typeface="+mn-lt"/>
        </a:defRPr>
      </a:lvl8pPr>
      <a:lvl9pPr marL="3886200" indent="-228600" algn="l" rtl="0" eaLnBrk="1" fontAlgn="base" hangingPunct="1">
        <a:spcBef>
          <a:spcPct val="20000"/>
        </a:spcBef>
        <a:spcAft>
          <a:spcPct val="0"/>
        </a:spcAft>
        <a:buChar char="»"/>
        <a:defRPr sz="1400">
          <a:solidFill>
            <a:srgbClr val="4D4D4D"/>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483" userDrawn="1">
          <p15:clr>
            <a:srgbClr val="F26B43"/>
          </p15:clr>
        </p15:guide>
        <p15:guide id="4" pos="7197" userDrawn="1">
          <p15:clr>
            <a:srgbClr val="F26B43"/>
          </p15:clr>
        </p15:guide>
        <p15:guide id="5" orient="horz" pos="3537">
          <p15:clr>
            <a:srgbClr val="F26B43"/>
          </p15:clr>
        </p15:guide>
        <p15:guide id="9" orient="horz" pos="324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B899F4-5BE5-B82A-7D79-BD384A16792D}"/>
              </a:ext>
            </a:extLst>
          </p:cNvPr>
          <p:cNvSpPr txBox="1"/>
          <p:nvPr userDrawn="1">
            <p:extLst>
              <p:ext uri="{1162E1C5-73C7-4A58-AE30-91384D911F3F}">
                <p184:classification xmlns:p184="http://schemas.microsoft.com/office/powerpoint/2018/4/main" val="hdr"/>
              </p:ext>
            </p:extLst>
          </p:nvPr>
        </p:nvSpPr>
        <p:spPr>
          <a:xfrm>
            <a:off x="5759450" y="63500"/>
            <a:ext cx="714375" cy="167640"/>
          </a:xfrm>
          <a:prstGeom prst="rect">
            <a:avLst/>
          </a:prstGeom>
        </p:spPr>
        <p:txBody>
          <a:bodyPr horzOverflow="overflow" lIns="0" tIns="0" rIns="0" bIns="0">
            <a:spAutoFit/>
          </a:bodyPr>
          <a:lstStyle/>
          <a:p>
            <a:pPr algn="l"/>
            <a:r>
              <a:rPr lang="en-AU" sz="1100">
                <a:solidFill>
                  <a:srgbClr val="93979B"/>
                </a:solidFill>
                <a:latin typeface="Jost" pitchFamily="2" charset="0"/>
                <a:ea typeface="Jost" pitchFamily="2" charset="0"/>
              </a:rPr>
              <a:t>Internal use</a:t>
            </a:r>
          </a:p>
        </p:txBody>
      </p:sp>
    </p:spTree>
    <p:extLst>
      <p:ext uri="{BB962C8B-B14F-4D97-AF65-F5344CB8AC3E}">
        <p14:creationId xmlns:p14="http://schemas.microsoft.com/office/powerpoint/2010/main" val="3897194744"/>
      </p:ext>
    </p:extLst>
  </p:cSld>
  <p:clrMap bg1="lt1" tx1="dk1" bg2="lt2" tx2="dk2" accent1="accent1" accent2="accent2" accent3="accent3" accent4="accent4" accent5="accent5" accent6="accent6" hlink="hlink" folHlink="folHlink"/>
  <p:sldLayoutIdLst>
    <p:sldLayoutId id="2147483684" r:id="rId1"/>
    <p:sldLayoutId id="2147483686" r:id="rId2"/>
    <p:sldLayoutId id="2147483687" r:id="rId3"/>
    <p:sldLayoutId id="2147483688" r:id="rId4"/>
    <p:sldLayoutId id="2147483689" r:id="rId5"/>
    <p:sldLayoutId id="2147483690" r:id="rId6"/>
    <p:sldLayoutId id="2147483691" r:id="rId7"/>
    <p:sldLayoutId id="2147483697" r:id="rId8"/>
    <p:sldLayoutId id="2147483698" r:id="rId9"/>
    <p:sldLayoutId id="2147483699" r:id="rId10"/>
  </p:sldLayoutIdLst>
  <p:txStyles>
    <p:titleStyle>
      <a:lvl1pPr algn="l" rtl="0" eaLnBrk="1" fontAlgn="base" hangingPunct="1">
        <a:spcBef>
          <a:spcPct val="0"/>
        </a:spcBef>
        <a:spcAft>
          <a:spcPct val="0"/>
        </a:spcAft>
        <a:defRPr sz="4800" i="1">
          <a:solidFill>
            <a:srgbClr val="5F6062"/>
          </a:solidFill>
          <a:latin typeface="+mj-lt"/>
          <a:ea typeface="+mj-ea"/>
          <a:cs typeface="+mj-cs"/>
        </a:defRPr>
      </a:lvl1pPr>
      <a:lvl2pPr algn="l" rtl="0" eaLnBrk="1" fontAlgn="base" hangingPunct="1">
        <a:spcBef>
          <a:spcPct val="0"/>
        </a:spcBef>
        <a:spcAft>
          <a:spcPct val="0"/>
        </a:spcAft>
        <a:defRPr sz="4800" i="1">
          <a:solidFill>
            <a:srgbClr val="5F6062"/>
          </a:solidFill>
          <a:latin typeface="Georgia" pitchFamily="18" charset="0"/>
        </a:defRPr>
      </a:lvl2pPr>
      <a:lvl3pPr algn="l" rtl="0" eaLnBrk="1" fontAlgn="base" hangingPunct="1">
        <a:spcBef>
          <a:spcPct val="0"/>
        </a:spcBef>
        <a:spcAft>
          <a:spcPct val="0"/>
        </a:spcAft>
        <a:defRPr sz="4800" i="1">
          <a:solidFill>
            <a:srgbClr val="5F6062"/>
          </a:solidFill>
          <a:latin typeface="Georgia" pitchFamily="18" charset="0"/>
        </a:defRPr>
      </a:lvl3pPr>
      <a:lvl4pPr algn="l" rtl="0" eaLnBrk="1" fontAlgn="base" hangingPunct="1">
        <a:spcBef>
          <a:spcPct val="0"/>
        </a:spcBef>
        <a:spcAft>
          <a:spcPct val="0"/>
        </a:spcAft>
        <a:defRPr sz="4800" i="1">
          <a:solidFill>
            <a:srgbClr val="5F6062"/>
          </a:solidFill>
          <a:latin typeface="Georgia" pitchFamily="18" charset="0"/>
        </a:defRPr>
      </a:lvl4pPr>
      <a:lvl5pPr algn="l" rtl="0" eaLnBrk="1" fontAlgn="base" hangingPunct="1">
        <a:spcBef>
          <a:spcPct val="0"/>
        </a:spcBef>
        <a:spcAft>
          <a:spcPct val="0"/>
        </a:spcAft>
        <a:defRPr sz="4800" i="1">
          <a:solidFill>
            <a:srgbClr val="5F6062"/>
          </a:solidFill>
          <a:latin typeface="Georgia" pitchFamily="18" charset="0"/>
        </a:defRPr>
      </a:lvl5pPr>
      <a:lvl6pPr marL="457200" algn="l" rtl="0" eaLnBrk="1" fontAlgn="base" hangingPunct="1">
        <a:spcBef>
          <a:spcPct val="0"/>
        </a:spcBef>
        <a:spcAft>
          <a:spcPct val="0"/>
        </a:spcAft>
        <a:defRPr sz="4800" i="1">
          <a:solidFill>
            <a:srgbClr val="88B3DA"/>
          </a:solidFill>
          <a:latin typeface="Georgia" pitchFamily="18" charset="0"/>
        </a:defRPr>
      </a:lvl6pPr>
      <a:lvl7pPr marL="914400" algn="l" rtl="0" eaLnBrk="1" fontAlgn="base" hangingPunct="1">
        <a:spcBef>
          <a:spcPct val="0"/>
        </a:spcBef>
        <a:spcAft>
          <a:spcPct val="0"/>
        </a:spcAft>
        <a:defRPr sz="4800" i="1">
          <a:solidFill>
            <a:srgbClr val="88B3DA"/>
          </a:solidFill>
          <a:latin typeface="Georgia" pitchFamily="18" charset="0"/>
        </a:defRPr>
      </a:lvl7pPr>
      <a:lvl8pPr marL="1371600" algn="l" rtl="0" eaLnBrk="1" fontAlgn="base" hangingPunct="1">
        <a:spcBef>
          <a:spcPct val="0"/>
        </a:spcBef>
        <a:spcAft>
          <a:spcPct val="0"/>
        </a:spcAft>
        <a:defRPr sz="4800" i="1">
          <a:solidFill>
            <a:srgbClr val="88B3DA"/>
          </a:solidFill>
          <a:latin typeface="Georgia" pitchFamily="18" charset="0"/>
        </a:defRPr>
      </a:lvl8pPr>
      <a:lvl9pPr marL="1828800" algn="l" rtl="0" eaLnBrk="1" fontAlgn="base" hangingPunct="1">
        <a:spcBef>
          <a:spcPct val="0"/>
        </a:spcBef>
        <a:spcAft>
          <a:spcPct val="0"/>
        </a:spcAft>
        <a:defRPr sz="4800" i="1">
          <a:solidFill>
            <a:srgbClr val="88B3DA"/>
          </a:solidFill>
          <a:latin typeface="Georgia" pitchFamily="18" charset="0"/>
        </a:defRPr>
      </a:lvl9pPr>
    </p:titleStyle>
    <p:bodyStyle>
      <a:lvl1pPr marL="342900" indent="-342900" algn="l" rtl="0" eaLnBrk="1" fontAlgn="base" hangingPunct="1">
        <a:spcBef>
          <a:spcPct val="20000"/>
        </a:spcBef>
        <a:spcAft>
          <a:spcPct val="0"/>
        </a:spcAft>
        <a:defRPr sz="2000">
          <a:solidFill>
            <a:srgbClr val="4D4D4D"/>
          </a:solidFill>
          <a:latin typeface="+mn-lt"/>
          <a:ea typeface="+mn-ea"/>
          <a:cs typeface="+mn-cs"/>
        </a:defRPr>
      </a:lvl1pPr>
      <a:lvl2pPr marL="809625" indent="-268288" algn="l" rtl="0" eaLnBrk="1" fontAlgn="base" hangingPunct="1">
        <a:spcBef>
          <a:spcPct val="20000"/>
        </a:spcBef>
        <a:spcAft>
          <a:spcPct val="0"/>
        </a:spcAft>
        <a:buChar char="–"/>
        <a:defRPr sz="2000">
          <a:solidFill>
            <a:srgbClr val="4D4D4D"/>
          </a:solidFill>
          <a:latin typeface="+mn-lt"/>
        </a:defRPr>
      </a:lvl2pPr>
      <a:lvl3pPr marL="1235075" indent="-228600" algn="l" rtl="0" eaLnBrk="1" fontAlgn="base" hangingPunct="1">
        <a:spcBef>
          <a:spcPct val="20000"/>
        </a:spcBef>
        <a:spcAft>
          <a:spcPct val="0"/>
        </a:spcAft>
        <a:buChar char="•"/>
        <a:defRPr>
          <a:solidFill>
            <a:srgbClr val="4D4D4D"/>
          </a:solidFill>
          <a:latin typeface="+mn-lt"/>
        </a:defRPr>
      </a:lvl3pPr>
      <a:lvl4pPr marL="1643063" indent="-228600" algn="l" rtl="0" eaLnBrk="1" fontAlgn="base" hangingPunct="1">
        <a:spcBef>
          <a:spcPct val="20000"/>
        </a:spcBef>
        <a:spcAft>
          <a:spcPct val="0"/>
        </a:spcAft>
        <a:buChar char="–"/>
        <a:defRPr sz="1600">
          <a:solidFill>
            <a:srgbClr val="4D4D4D"/>
          </a:solidFill>
          <a:latin typeface="+mn-lt"/>
        </a:defRPr>
      </a:lvl4pPr>
      <a:lvl5pPr marL="2057400" indent="-228600" algn="l" rtl="0" eaLnBrk="1" fontAlgn="base" hangingPunct="1">
        <a:spcBef>
          <a:spcPct val="20000"/>
        </a:spcBef>
        <a:spcAft>
          <a:spcPct val="0"/>
        </a:spcAft>
        <a:buChar char="»"/>
        <a:defRPr sz="1400">
          <a:solidFill>
            <a:srgbClr val="4D4D4D"/>
          </a:solidFill>
          <a:latin typeface="+mn-lt"/>
        </a:defRPr>
      </a:lvl5pPr>
      <a:lvl6pPr marL="2514600" indent="-228600" algn="l" rtl="0" eaLnBrk="1" fontAlgn="base" hangingPunct="1">
        <a:spcBef>
          <a:spcPct val="20000"/>
        </a:spcBef>
        <a:spcAft>
          <a:spcPct val="0"/>
        </a:spcAft>
        <a:buChar char="»"/>
        <a:defRPr sz="1400">
          <a:solidFill>
            <a:srgbClr val="4D4D4D"/>
          </a:solidFill>
          <a:latin typeface="+mn-lt"/>
        </a:defRPr>
      </a:lvl6pPr>
      <a:lvl7pPr marL="2971800" indent="-228600" algn="l" rtl="0" eaLnBrk="1" fontAlgn="base" hangingPunct="1">
        <a:spcBef>
          <a:spcPct val="20000"/>
        </a:spcBef>
        <a:spcAft>
          <a:spcPct val="0"/>
        </a:spcAft>
        <a:buChar char="»"/>
        <a:defRPr sz="1400">
          <a:solidFill>
            <a:srgbClr val="4D4D4D"/>
          </a:solidFill>
          <a:latin typeface="+mn-lt"/>
        </a:defRPr>
      </a:lvl7pPr>
      <a:lvl8pPr marL="3429000" indent="-228600" algn="l" rtl="0" eaLnBrk="1" fontAlgn="base" hangingPunct="1">
        <a:spcBef>
          <a:spcPct val="20000"/>
        </a:spcBef>
        <a:spcAft>
          <a:spcPct val="0"/>
        </a:spcAft>
        <a:buChar char="»"/>
        <a:defRPr sz="1400">
          <a:solidFill>
            <a:srgbClr val="4D4D4D"/>
          </a:solidFill>
          <a:latin typeface="+mn-lt"/>
        </a:defRPr>
      </a:lvl8pPr>
      <a:lvl9pPr marL="3886200" indent="-228600" algn="l" rtl="0" eaLnBrk="1" fontAlgn="base" hangingPunct="1">
        <a:spcBef>
          <a:spcPct val="20000"/>
        </a:spcBef>
        <a:spcAft>
          <a:spcPct val="0"/>
        </a:spcAft>
        <a:buChar char="»"/>
        <a:defRPr sz="1400">
          <a:solidFill>
            <a:srgbClr val="4D4D4D"/>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483">
          <p15:clr>
            <a:srgbClr val="F26B43"/>
          </p15:clr>
        </p15:guide>
        <p15:guide id="4" pos="7197">
          <p15:clr>
            <a:srgbClr val="F26B43"/>
          </p15:clr>
        </p15:guide>
        <p15:guide id="5" orient="horz" pos="3537">
          <p15:clr>
            <a:srgbClr val="F26B43"/>
          </p15:clr>
        </p15:guide>
        <p15:guide id="8" orient="horz" pos="391" userDrawn="1">
          <p15:clr>
            <a:srgbClr val="F26B43"/>
          </p15:clr>
        </p15:guide>
        <p15:guide id="9" orient="horz" pos="3249">
          <p15:clr>
            <a:srgbClr val="F26B43"/>
          </p15:clr>
        </p15:guide>
        <p15:guide id="10" orient="horz" pos="1026" userDrawn="1">
          <p15:clr>
            <a:srgbClr val="F26B43"/>
          </p15:clr>
        </p15:guide>
        <p15:guide id="11" orient="horz" pos="129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bwMode="auto">
          <a:xfrm>
            <a:off x="2611967" y="533400"/>
            <a:ext cx="9580033"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3075" name="Rectangle 4"/>
          <p:cNvSpPr>
            <a:spLocks noGrp="1" noChangeArrowheads="1"/>
          </p:cNvSpPr>
          <p:nvPr>
            <p:ph type="body" idx="1"/>
          </p:nvPr>
        </p:nvSpPr>
        <p:spPr bwMode="auto">
          <a:xfrm>
            <a:off x="478367" y="1798639"/>
            <a:ext cx="10363200" cy="3505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4" name="Picture 3" descr="Text&#10;&#10;Description automatically generated with low confidence">
            <a:extLst>
              <a:ext uri="{FF2B5EF4-FFF2-40B4-BE49-F238E27FC236}">
                <a16:creationId xmlns:a16="http://schemas.microsoft.com/office/drawing/2014/main" id="{93C6F891-E3A9-47F8-91AA-FEBA4EEFA0D1}"/>
              </a:ext>
            </a:extLst>
          </p:cNvPr>
          <p:cNvPicPr>
            <a:picLocks noChangeAspect="1"/>
          </p:cNvPicPr>
          <p:nvPr userDrawn="1"/>
        </p:nvPicPr>
        <p:blipFill>
          <a:blip r:embed="rId10"/>
          <a:stretch>
            <a:fillRect/>
          </a:stretch>
        </p:blipFill>
        <p:spPr>
          <a:xfrm>
            <a:off x="225778" y="400115"/>
            <a:ext cx="2302933" cy="884327"/>
          </a:xfrm>
          <a:prstGeom prst="rect">
            <a:avLst/>
          </a:prstGeom>
        </p:spPr>
      </p:pic>
    </p:spTree>
    <p:extLst>
      <p:ext uri="{BB962C8B-B14F-4D97-AF65-F5344CB8AC3E}">
        <p14:creationId xmlns:p14="http://schemas.microsoft.com/office/powerpoint/2010/main" val="419933911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701" r:id="rId5"/>
    <p:sldLayoutId id="2147483702" r:id="rId6"/>
    <p:sldLayoutId id="2147483703" r:id="rId7"/>
    <p:sldLayoutId id="2147483704" r:id="rId8"/>
  </p:sldLayoutIdLst>
  <p:txStyles>
    <p:titleStyle>
      <a:lvl1pPr algn="l" rtl="0" eaLnBrk="0" fontAlgn="base" hangingPunct="0">
        <a:spcBef>
          <a:spcPct val="0"/>
        </a:spcBef>
        <a:spcAft>
          <a:spcPct val="0"/>
        </a:spcAft>
        <a:defRPr sz="3500" b="1">
          <a:solidFill>
            <a:srgbClr val="CC030B"/>
          </a:solidFill>
          <a:latin typeface="+mj-lt"/>
          <a:ea typeface="ＭＳ Ｐゴシック" pitchFamily="112" charset="-128"/>
          <a:cs typeface="ＭＳ Ｐゴシック" pitchFamily="96" charset="-128"/>
        </a:defRPr>
      </a:lvl1pPr>
      <a:lvl2pPr algn="l" rtl="0" eaLnBrk="0" fontAlgn="base" hangingPunct="0">
        <a:spcBef>
          <a:spcPct val="0"/>
        </a:spcBef>
        <a:spcAft>
          <a:spcPct val="0"/>
        </a:spcAft>
        <a:defRPr sz="3500" b="1">
          <a:solidFill>
            <a:srgbClr val="CC030B"/>
          </a:solidFill>
          <a:latin typeface="Arial" charset="0"/>
          <a:ea typeface="ＭＳ Ｐゴシック" pitchFamily="112" charset="-128"/>
          <a:cs typeface="ＭＳ Ｐゴシック" pitchFamily="96" charset="-128"/>
        </a:defRPr>
      </a:lvl2pPr>
      <a:lvl3pPr algn="l" rtl="0" eaLnBrk="0" fontAlgn="base" hangingPunct="0">
        <a:spcBef>
          <a:spcPct val="0"/>
        </a:spcBef>
        <a:spcAft>
          <a:spcPct val="0"/>
        </a:spcAft>
        <a:defRPr sz="3500" b="1">
          <a:solidFill>
            <a:srgbClr val="CC030B"/>
          </a:solidFill>
          <a:latin typeface="Arial" charset="0"/>
          <a:ea typeface="ＭＳ Ｐゴシック" pitchFamily="112" charset="-128"/>
          <a:cs typeface="ＭＳ Ｐゴシック" pitchFamily="96" charset="-128"/>
        </a:defRPr>
      </a:lvl3pPr>
      <a:lvl4pPr algn="l" rtl="0" eaLnBrk="0" fontAlgn="base" hangingPunct="0">
        <a:spcBef>
          <a:spcPct val="0"/>
        </a:spcBef>
        <a:spcAft>
          <a:spcPct val="0"/>
        </a:spcAft>
        <a:defRPr sz="3500" b="1">
          <a:solidFill>
            <a:srgbClr val="CC030B"/>
          </a:solidFill>
          <a:latin typeface="Arial" charset="0"/>
          <a:ea typeface="ＭＳ Ｐゴシック" pitchFamily="112" charset="-128"/>
          <a:cs typeface="ＭＳ Ｐゴシック" pitchFamily="96" charset="-128"/>
        </a:defRPr>
      </a:lvl4pPr>
      <a:lvl5pPr algn="l" rtl="0" eaLnBrk="0" fontAlgn="base" hangingPunct="0">
        <a:spcBef>
          <a:spcPct val="0"/>
        </a:spcBef>
        <a:spcAft>
          <a:spcPct val="0"/>
        </a:spcAft>
        <a:defRPr sz="3500" b="1">
          <a:solidFill>
            <a:srgbClr val="CC030B"/>
          </a:solidFill>
          <a:latin typeface="Arial" charset="0"/>
          <a:ea typeface="ＭＳ Ｐゴシック" pitchFamily="112" charset="-128"/>
          <a:cs typeface="ＭＳ Ｐゴシック" pitchFamily="96" charset="-128"/>
        </a:defRPr>
      </a:lvl5pPr>
      <a:lvl6pPr marL="457189" algn="l" rtl="0" fontAlgn="base">
        <a:spcBef>
          <a:spcPct val="0"/>
        </a:spcBef>
        <a:spcAft>
          <a:spcPct val="0"/>
        </a:spcAft>
        <a:defRPr sz="3500" b="1">
          <a:solidFill>
            <a:schemeClr val="tx2"/>
          </a:solidFill>
          <a:latin typeface="Arial" charset="0"/>
        </a:defRPr>
      </a:lvl6pPr>
      <a:lvl7pPr marL="914377" algn="l" rtl="0" fontAlgn="base">
        <a:spcBef>
          <a:spcPct val="0"/>
        </a:spcBef>
        <a:spcAft>
          <a:spcPct val="0"/>
        </a:spcAft>
        <a:defRPr sz="3500" b="1">
          <a:solidFill>
            <a:schemeClr val="tx2"/>
          </a:solidFill>
          <a:latin typeface="Arial" charset="0"/>
        </a:defRPr>
      </a:lvl7pPr>
      <a:lvl8pPr marL="1371566" algn="l" rtl="0" fontAlgn="base">
        <a:spcBef>
          <a:spcPct val="0"/>
        </a:spcBef>
        <a:spcAft>
          <a:spcPct val="0"/>
        </a:spcAft>
        <a:defRPr sz="3500" b="1">
          <a:solidFill>
            <a:schemeClr val="tx2"/>
          </a:solidFill>
          <a:latin typeface="Arial" charset="0"/>
        </a:defRPr>
      </a:lvl8pPr>
      <a:lvl9pPr marL="1828754" algn="l" rtl="0" fontAlgn="base">
        <a:spcBef>
          <a:spcPct val="0"/>
        </a:spcBef>
        <a:spcAft>
          <a:spcPct val="0"/>
        </a:spcAft>
        <a:defRPr sz="3500" b="1">
          <a:solidFill>
            <a:schemeClr val="tx2"/>
          </a:solidFill>
          <a:latin typeface="Arial" charset="0"/>
        </a:defRPr>
      </a:lvl9pPr>
    </p:titleStyle>
    <p:bodyStyle>
      <a:lvl1pPr marL="346066" indent="-346066" algn="l" rtl="0" eaLnBrk="0" fontAlgn="base" hangingPunct="0">
        <a:lnSpc>
          <a:spcPct val="120000"/>
        </a:lnSpc>
        <a:spcBef>
          <a:spcPct val="20000"/>
        </a:spcBef>
        <a:spcAft>
          <a:spcPct val="0"/>
        </a:spcAft>
        <a:buClr>
          <a:srgbClr val="CC030B"/>
        </a:buClr>
        <a:buSzPct val="130000"/>
        <a:buFont typeface="Times" pitchFamily="-65" charset="0"/>
        <a:buChar char="•"/>
        <a:tabLst>
          <a:tab pos="1427127" algn="l"/>
          <a:tab pos="1641434" algn="l"/>
        </a:tabLst>
        <a:defRPr sz="3000">
          <a:solidFill>
            <a:schemeClr val="tx1"/>
          </a:solidFill>
          <a:latin typeface="+mn-lt"/>
          <a:ea typeface="ＭＳ Ｐゴシック" pitchFamily="112" charset="-128"/>
          <a:cs typeface="ＭＳ Ｐゴシック" pitchFamily="96" charset="-128"/>
        </a:defRPr>
      </a:lvl1pPr>
      <a:lvl2pPr marL="701657" indent="-354004" algn="l" rtl="0" eaLnBrk="0" fontAlgn="base" hangingPunct="0">
        <a:lnSpc>
          <a:spcPct val="120000"/>
        </a:lnSpc>
        <a:spcBef>
          <a:spcPct val="20000"/>
        </a:spcBef>
        <a:spcAft>
          <a:spcPct val="0"/>
        </a:spcAft>
        <a:buClr>
          <a:srgbClr val="CC030B"/>
        </a:buClr>
        <a:buSzPct val="100000"/>
        <a:buChar char="o"/>
        <a:tabLst>
          <a:tab pos="1427127" algn="l"/>
          <a:tab pos="1641434" algn="l"/>
        </a:tabLst>
        <a:defRPr sz="2600">
          <a:solidFill>
            <a:schemeClr val="tx1"/>
          </a:solidFill>
          <a:latin typeface="+mn-lt"/>
          <a:ea typeface="ＭＳ Ｐゴシック" pitchFamily="112" charset="-128"/>
        </a:defRPr>
      </a:lvl2pPr>
      <a:lvl3pPr marL="993750" indent="-268281" algn="l" rtl="0" eaLnBrk="0" fontAlgn="base" hangingPunct="0">
        <a:lnSpc>
          <a:spcPct val="120000"/>
        </a:lnSpc>
        <a:spcBef>
          <a:spcPct val="20000"/>
        </a:spcBef>
        <a:spcAft>
          <a:spcPct val="0"/>
        </a:spcAft>
        <a:buClr>
          <a:srgbClr val="CC030B"/>
        </a:buClr>
        <a:buChar char="•"/>
        <a:tabLst>
          <a:tab pos="1427127" algn="l"/>
          <a:tab pos="1641434" algn="l"/>
        </a:tabLst>
        <a:defRPr sz="2200">
          <a:solidFill>
            <a:schemeClr val="tx1"/>
          </a:solidFill>
          <a:latin typeface="+mn-lt"/>
          <a:ea typeface="ＭＳ Ｐゴシック" pitchFamily="112" charset="-128"/>
        </a:defRPr>
      </a:lvl3pPr>
      <a:lvl4pPr marL="1325530" indent="-330192" algn="l" rtl="0" eaLnBrk="0" fontAlgn="base" hangingPunct="0">
        <a:lnSpc>
          <a:spcPct val="120000"/>
        </a:lnSpc>
        <a:spcBef>
          <a:spcPct val="20000"/>
        </a:spcBef>
        <a:spcAft>
          <a:spcPct val="0"/>
        </a:spcAft>
        <a:buClr>
          <a:srgbClr val="CC030B"/>
        </a:buClr>
        <a:buChar char="–"/>
        <a:tabLst>
          <a:tab pos="1427127" algn="l"/>
          <a:tab pos="1641434" algn="l"/>
        </a:tabLst>
        <a:defRPr sz="1900">
          <a:solidFill>
            <a:schemeClr val="tx1"/>
          </a:solidFill>
          <a:latin typeface="+mn-lt"/>
          <a:ea typeface="ＭＳ Ｐゴシック" pitchFamily="112" charset="-128"/>
        </a:defRPr>
      </a:lvl4pPr>
      <a:lvl5pPr marL="1600160" indent="-273044" algn="l" rtl="0" eaLnBrk="0" fontAlgn="base" hangingPunct="0">
        <a:lnSpc>
          <a:spcPct val="120000"/>
        </a:lnSpc>
        <a:spcBef>
          <a:spcPct val="20000"/>
        </a:spcBef>
        <a:spcAft>
          <a:spcPct val="0"/>
        </a:spcAft>
        <a:buClr>
          <a:srgbClr val="CC030B"/>
        </a:buClr>
        <a:buChar char="»"/>
        <a:tabLst>
          <a:tab pos="1427127" algn="l"/>
          <a:tab pos="1641434" algn="l"/>
        </a:tabLst>
        <a:defRPr sz="1700">
          <a:solidFill>
            <a:schemeClr val="tx1"/>
          </a:solidFill>
          <a:latin typeface="+mn-lt"/>
          <a:ea typeface="ＭＳ Ｐゴシック" pitchFamily="112" charset="-128"/>
        </a:defRPr>
      </a:lvl5pPr>
      <a:lvl6pPr marL="2057349" indent="-273044" algn="l" rtl="0" fontAlgn="base">
        <a:lnSpc>
          <a:spcPct val="120000"/>
        </a:lnSpc>
        <a:spcBef>
          <a:spcPct val="20000"/>
        </a:spcBef>
        <a:spcAft>
          <a:spcPct val="0"/>
        </a:spcAft>
        <a:buClr>
          <a:schemeClr val="tx2"/>
        </a:buClr>
        <a:buChar char="»"/>
        <a:tabLst>
          <a:tab pos="1427127" algn="l"/>
          <a:tab pos="1641434" algn="l"/>
        </a:tabLst>
        <a:defRPr sz="1700">
          <a:solidFill>
            <a:schemeClr val="tx1"/>
          </a:solidFill>
          <a:latin typeface="+mn-lt"/>
        </a:defRPr>
      </a:lvl6pPr>
      <a:lvl7pPr marL="2514537" indent="-273044" algn="l" rtl="0" fontAlgn="base">
        <a:lnSpc>
          <a:spcPct val="120000"/>
        </a:lnSpc>
        <a:spcBef>
          <a:spcPct val="20000"/>
        </a:spcBef>
        <a:spcAft>
          <a:spcPct val="0"/>
        </a:spcAft>
        <a:buClr>
          <a:schemeClr val="tx2"/>
        </a:buClr>
        <a:buChar char="»"/>
        <a:tabLst>
          <a:tab pos="1427127" algn="l"/>
          <a:tab pos="1641434" algn="l"/>
        </a:tabLst>
        <a:defRPr sz="1700">
          <a:solidFill>
            <a:schemeClr val="tx1"/>
          </a:solidFill>
          <a:latin typeface="+mn-lt"/>
        </a:defRPr>
      </a:lvl7pPr>
      <a:lvl8pPr marL="2971726" indent="-273044" algn="l" rtl="0" fontAlgn="base">
        <a:lnSpc>
          <a:spcPct val="120000"/>
        </a:lnSpc>
        <a:spcBef>
          <a:spcPct val="20000"/>
        </a:spcBef>
        <a:spcAft>
          <a:spcPct val="0"/>
        </a:spcAft>
        <a:buClr>
          <a:schemeClr val="tx2"/>
        </a:buClr>
        <a:buChar char="»"/>
        <a:tabLst>
          <a:tab pos="1427127" algn="l"/>
          <a:tab pos="1641434" algn="l"/>
        </a:tabLst>
        <a:defRPr sz="1700">
          <a:solidFill>
            <a:schemeClr val="tx1"/>
          </a:solidFill>
          <a:latin typeface="+mn-lt"/>
        </a:defRPr>
      </a:lvl8pPr>
      <a:lvl9pPr marL="3428914" indent="-273044" algn="l" rtl="0" fontAlgn="base">
        <a:lnSpc>
          <a:spcPct val="120000"/>
        </a:lnSpc>
        <a:spcBef>
          <a:spcPct val="20000"/>
        </a:spcBef>
        <a:spcAft>
          <a:spcPct val="0"/>
        </a:spcAft>
        <a:buClr>
          <a:schemeClr val="tx2"/>
        </a:buClr>
        <a:buChar char="»"/>
        <a:tabLst>
          <a:tab pos="1427127" algn="l"/>
          <a:tab pos="1641434" algn="l"/>
        </a:tabLst>
        <a:defRPr sz="17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13.tiff"/><Relationship Id="rId4" Type="http://schemas.openxmlformats.org/officeDocument/2006/relationships/image" Target="../media/image12.tif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3.png"/><Relationship Id="rId5" Type="http://schemas.openxmlformats.org/officeDocument/2006/relationships/hyperlink" Target="https://researchleap.com/building-a-better-national-innovation-system-through-effective-knowledge-sharing-a-case-of-croatia/" TargetMode="External"/><Relationship Id="rId4" Type="http://schemas.openxmlformats.org/officeDocument/2006/relationships/image" Target="../media/image2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hyperlink" Target="http://www.jigzone.com/puzzles/BA055D4CF4A2" TargetMode="External"/><Relationship Id="rId2" Type="http://schemas.openxmlformats.org/officeDocument/2006/relationships/image" Target="../media/image24.png"/><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5.xml"/><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5.png"/><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40.jpeg"/><Relationship Id="rId2" Type="http://schemas.openxmlformats.org/officeDocument/2006/relationships/image" Target="../media/image36.png"/><Relationship Id="rId1" Type="http://schemas.openxmlformats.org/officeDocument/2006/relationships/slideLayout" Target="../slideLayouts/slideLayout9.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10.xml"/><Relationship Id="rId5" Type="http://schemas.openxmlformats.org/officeDocument/2006/relationships/hyperlink" Target="https://url6.mailanyone.net/scanner?m=1qrLDA-0009wc-5a&amp;d=4%7Cmail%2F90%2F1697215200%2F1qrLDA-0009wc-5a%7Cin6k%7C57e1b682%7C10753552%7C8347927%7C652972FCA95D987B4817AB06470B3EC1&amp;o=%2Fphtw%3A%2Fwts.pw.rrgoic51HTD%2Fg&amp;s=UyCXnV-DRYcBSzFE6Zr7u5eBJbk" TargetMode="External"/><Relationship Id="rId4" Type="http://schemas.openxmlformats.org/officeDocument/2006/relationships/image" Target="../media/image43.jpg"/></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0.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image" Target="../media/image51.png"/><Relationship Id="rId4" Type="http://schemas.openxmlformats.org/officeDocument/2006/relationships/image" Target="../media/image50.jpeg"/></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54.jpeg"/><Relationship Id="rId9" Type="http://schemas.openxmlformats.org/officeDocument/2006/relationships/image" Target="../media/image59.png"/></Relationships>
</file>

<file path=ppt/slides/_rels/slide3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61.jpeg"/></Relationships>
</file>

<file path=ppt/slides/_rels/slide3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10.xml"/><Relationship Id="rId5" Type="http://schemas.openxmlformats.org/officeDocument/2006/relationships/image" Target="../media/image67.jpeg"/><Relationship Id="rId4" Type="http://schemas.openxmlformats.org/officeDocument/2006/relationships/image" Target="../media/image66.png"/></Relationships>
</file>

<file path=ppt/slides/_rels/slide3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57.jpe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71.jpeg"/></Relationships>
</file>

<file path=ppt/slides/_rels/slide4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5.xml"/><Relationship Id="rId4" Type="http://schemas.openxmlformats.org/officeDocument/2006/relationships/image" Target="../media/image7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6FF54-4125-F259-CFDF-D6549F133D36}"/>
              </a:ext>
            </a:extLst>
          </p:cNvPr>
          <p:cNvSpPr>
            <a:spLocks noGrp="1"/>
          </p:cNvSpPr>
          <p:nvPr>
            <p:ph type="ctrTitle"/>
          </p:nvPr>
        </p:nvSpPr>
        <p:spPr>
          <a:xfrm>
            <a:off x="851183" y="1143000"/>
            <a:ext cx="4846320" cy="2898648"/>
          </a:xfrm>
        </p:spPr>
        <p:txBody>
          <a:bodyPr vert="horz" lIns="91440" tIns="45720" rIns="91440" bIns="45720" rtlCol="0">
            <a:normAutofit fontScale="90000"/>
          </a:bodyPr>
          <a:lstStyle/>
          <a:p>
            <a:pPr algn="l"/>
            <a:r>
              <a:rPr lang="en-US" sz="3400" b="1" kern="1200">
                <a:latin typeface="+mj-lt"/>
                <a:ea typeface="+mj-ea"/>
                <a:cs typeface="+mj-cs"/>
              </a:rPr>
              <a:t>Building a diagnostic picture of asthma in primary care: Development of a novel jigsaw puzzle approach</a:t>
            </a:r>
            <a:br>
              <a:rPr lang="en-US" sz="3400" kern="1200">
                <a:effectLst/>
                <a:latin typeface="+mj-lt"/>
                <a:ea typeface="+mj-ea"/>
                <a:cs typeface="+mj-cs"/>
              </a:rPr>
            </a:br>
            <a:endParaRPr lang="en-US" sz="3400" kern="1200">
              <a:latin typeface="+mj-lt"/>
              <a:ea typeface="+mj-ea"/>
              <a:cs typeface="+mj-cs"/>
            </a:endParaRPr>
          </a:p>
        </p:txBody>
      </p:sp>
      <p:sp>
        <p:nvSpPr>
          <p:cNvPr id="3" name="Subtitle 2">
            <a:extLst>
              <a:ext uri="{FF2B5EF4-FFF2-40B4-BE49-F238E27FC236}">
                <a16:creationId xmlns:a16="http://schemas.microsoft.com/office/drawing/2014/main" id="{B60E7663-DFB6-48C3-A8B0-4F8168326F23}"/>
              </a:ext>
            </a:extLst>
          </p:cNvPr>
          <p:cNvSpPr>
            <a:spLocks noGrp="1"/>
          </p:cNvSpPr>
          <p:nvPr>
            <p:ph type="subTitle" idx="1"/>
          </p:nvPr>
        </p:nvSpPr>
        <p:spPr>
          <a:xfrm>
            <a:off x="851183" y="4407408"/>
            <a:ext cx="4846320" cy="1335024"/>
          </a:xfrm>
        </p:spPr>
        <p:txBody>
          <a:bodyPr vert="horz" lIns="91440" tIns="45720" rIns="91440" bIns="45720" rtlCol="0">
            <a:normAutofit/>
          </a:bodyPr>
          <a:lstStyle/>
          <a:p>
            <a:pPr algn="l"/>
            <a:r>
              <a:rPr lang="en-US" b="1"/>
              <a:t>Dermot Ryan</a:t>
            </a:r>
            <a:r>
              <a:rPr lang="en-US"/>
              <a:t>, Janwillem Kocks, Jaime Correia de Sousa, Amanda Barnard, Siân Williams, </a:t>
            </a:r>
          </a:p>
          <a:p>
            <a:pPr indent="-228600" algn="l">
              <a:buFont typeface="Arial" panose="020B0604020202020204" pitchFamily="34" charset="0"/>
              <a:buChar char="•"/>
            </a:pPr>
            <a:endParaRPr lang="en-US"/>
          </a:p>
        </p:txBody>
      </p:sp>
      <p:pic>
        <p:nvPicPr>
          <p:cNvPr id="4" name="Picture 3">
            <a:extLst>
              <a:ext uri="{FF2B5EF4-FFF2-40B4-BE49-F238E27FC236}">
                <a16:creationId xmlns:a16="http://schemas.microsoft.com/office/drawing/2014/main" id="{D824FEDD-9897-5626-B04B-BB26BF46408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096000" y="771987"/>
            <a:ext cx="4433649" cy="1706954"/>
          </a:xfrm>
          <a:prstGeom prst="rect">
            <a:avLst/>
          </a:prstGeom>
        </p:spPr>
      </p:pic>
      <p:pic>
        <p:nvPicPr>
          <p:cNvPr id="1026" name="Picture 2">
            <a:extLst>
              <a:ext uri="{FF2B5EF4-FFF2-40B4-BE49-F238E27FC236}">
                <a16:creationId xmlns:a16="http://schemas.microsoft.com/office/drawing/2014/main" id="{29F7CE74-95A0-35FD-FA8F-06E83F7182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893711" y="3250928"/>
            <a:ext cx="3143861" cy="3143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2823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8389A-C42D-5924-64B6-CDF851D0C04B}"/>
              </a:ext>
            </a:extLst>
          </p:cNvPr>
          <p:cNvSpPr>
            <a:spLocks noGrp="1"/>
          </p:cNvSpPr>
          <p:nvPr>
            <p:ph type="title"/>
          </p:nvPr>
        </p:nvSpPr>
        <p:spPr>
          <a:xfrm>
            <a:off x="2567608" y="1844824"/>
            <a:ext cx="8640960" cy="1244600"/>
          </a:xfrm>
        </p:spPr>
        <p:txBody>
          <a:bodyPr/>
          <a:lstStyle/>
          <a:p>
            <a:pPr algn="l"/>
            <a:r>
              <a:rPr lang="en-US" sz="4400" dirty="0">
                <a:latin typeface="Calibri" panose="020F0502020204030204" pitchFamily="34" charset="0"/>
                <a:cs typeface="Calibri" panose="020F0502020204030204" pitchFamily="34" charset="0"/>
              </a:rPr>
              <a:t>What is a jigsaw (puzzle)?</a:t>
            </a:r>
            <a:br>
              <a:rPr lang="en-US" sz="4400" dirty="0">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Why did we do it?</a:t>
            </a:r>
            <a:br>
              <a:rPr lang="en-US" sz="4400" dirty="0">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How did we do it?</a:t>
            </a:r>
            <a:br>
              <a:rPr lang="en-US" sz="4400" dirty="0">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What it is </a:t>
            </a:r>
            <a:br>
              <a:rPr lang="en-US" sz="4400" dirty="0">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What next?</a:t>
            </a:r>
            <a:br>
              <a:rPr lang="en-US" sz="4400" dirty="0">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Worked example</a:t>
            </a:r>
          </a:p>
        </p:txBody>
      </p:sp>
      <p:sp>
        <p:nvSpPr>
          <p:cNvPr id="7" name="Rectangle 6">
            <a:extLst>
              <a:ext uri="{FF2B5EF4-FFF2-40B4-BE49-F238E27FC236}">
                <a16:creationId xmlns:a16="http://schemas.microsoft.com/office/drawing/2014/main" id="{C5A14ECF-7569-06DF-19E4-EC9E0B44BF52}"/>
              </a:ext>
            </a:extLst>
          </p:cNvPr>
          <p:cNvSpPr/>
          <p:nvPr/>
        </p:nvSpPr>
        <p:spPr>
          <a:xfrm>
            <a:off x="2567608" y="404664"/>
            <a:ext cx="5339924" cy="923330"/>
          </a:xfrm>
          <a:prstGeom prst="rect">
            <a:avLst/>
          </a:prstGeom>
          <a:noFill/>
        </p:spPr>
        <p:txBody>
          <a:bodyPr wrap="none" lIns="91440" tIns="45720" rIns="91440" bIns="45720">
            <a:spAutoFit/>
          </a:bodyPr>
          <a:lstStyle/>
          <a:p>
            <a:pPr algn="ctr"/>
            <a:r>
              <a:rPr lang="en-US" sz="5400" dirty="0"/>
              <a:t>Order of the talk:</a:t>
            </a:r>
            <a:endParaRPr lang="en-GB"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500497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D3908-416C-8342-86A9-59525008D322}"/>
              </a:ext>
            </a:extLst>
          </p:cNvPr>
          <p:cNvSpPr>
            <a:spLocks noGrp="1"/>
          </p:cNvSpPr>
          <p:nvPr>
            <p:ph type="title"/>
          </p:nvPr>
        </p:nvSpPr>
        <p:spPr>
          <a:xfrm>
            <a:off x="839416" y="332656"/>
            <a:ext cx="9499599" cy="1244600"/>
          </a:xfrm>
        </p:spPr>
        <p:txBody>
          <a:bodyPr/>
          <a:lstStyle/>
          <a:p>
            <a:r>
              <a:rPr lang="en-US" dirty="0">
                <a:latin typeface="+mn-lt"/>
              </a:rPr>
              <a:t>What is a jig-saw puzzle?</a:t>
            </a:r>
          </a:p>
        </p:txBody>
      </p:sp>
      <p:pic>
        <p:nvPicPr>
          <p:cNvPr id="2050" name="Picture 2" descr="Jigsaw puzzle - Wikipedia">
            <a:extLst>
              <a:ext uri="{FF2B5EF4-FFF2-40B4-BE49-F238E27FC236}">
                <a16:creationId xmlns:a16="http://schemas.microsoft.com/office/drawing/2014/main" id="{303ED346-DDB8-FA93-B4B9-32F6CBCEAF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1704" y="1700808"/>
            <a:ext cx="3761380" cy="249833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43757A5-7F26-B561-1605-9A415BDF023B}"/>
              </a:ext>
            </a:extLst>
          </p:cNvPr>
          <p:cNvSpPr txBox="1"/>
          <p:nvPr/>
        </p:nvSpPr>
        <p:spPr>
          <a:xfrm>
            <a:off x="1775520" y="5162945"/>
            <a:ext cx="7776864" cy="830997"/>
          </a:xfrm>
          <a:prstGeom prst="rect">
            <a:avLst/>
          </a:prstGeom>
          <a:solidFill>
            <a:schemeClr val="accent2"/>
          </a:solidFill>
        </p:spPr>
        <p:txBody>
          <a:bodyPr wrap="square" rtlCol="0">
            <a:spAutoFit/>
          </a:bodyPr>
          <a:lstStyle/>
          <a:p>
            <a:pPr algn="l"/>
            <a:r>
              <a:rPr lang="en-US" b="1" dirty="0">
                <a:solidFill>
                  <a:schemeClr val="bg1"/>
                </a:solidFill>
              </a:rPr>
              <a:t>CREATING </a:t>
            </a:r>
            <a:r>
              <a:rPr lang="en-US" sz="2400" b="1" dirty="0">
                <a:solidFill>
                  <a:schemeClr val="bg1"/>
                </a:solidFill>
              </a:rPr>
              <a:t>ORDER……</a:t>
            </a:r>
          </a:p>
          <a:p>
            <a:pPr algn="r"/>
            <a:r>
              <a:rPr lang="en-US" b="1" dirty="0">
                <a:solidFill>
                  <a:schemeClr val="bg1"/>
                </a:solidFill>
              </a:rPr>
              <a:t>                                   …………FROM </a:t>
            </a:r>
            <a:r>
              <a:rPr lang="en-US" sz="2400" b="1" dirty="0">
                <a:solidFill>
                  <a:schemeClr val="bg1"/>
                </a:solidFill>
              </a:rPr>
              <a:t>CHAOS           </a:t>
            </a:r>
            <a:endParaRPr lang="en-US" b="1" dirty="0">
              <a:solidFill>
                <a:schemeClr val="bg1"/>
              </a:solidFill>
            </a:endParaRPr>
          </a:p>
        </p:txBody>
      </p:sp>
    </p:spTree>
    <p:extLst>
      <p:ext uri="{BB962C8B-B14F-4D97-AF65-F5344CB8AC3E}">
        <p14:creationId xmlns:p14="http://schemas.microsoft.com/office/powerpoint/2010/main" val="1853153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B0E26-3BDD-F257-A746-445C508F80BF}"/>
              </a:ext>
            </a:extLst>
          </p:cNvPr>
          <p:cNvSpPr>
            <a:spLocks noGrp="1"/>
          </p:cNvSpPr>
          <p:nvPr>
            <p:ph type="title"/>
          </p:nvPr>
        </p:nvSpPr>
        <p:spPr>
          <a:xfrm>
            <a:off x="2207568" y="764704"/>
            <a:ext cx="6956187" cy="1140157"/>
          </a:xfrm>
        </p:spPr>
        <p:txBody>
          <a:bodyPr/>
          <a:lstStyle/>
          <a:p>
            <a:r>
              <a:rPr lang="en-US" sz="5400" dirty="0">
                <a:latin typeface="+mn-lt"/>
              </a:rPr>
              <a:t>What did we do?</a:t>
            </a:r>
          </a:p>
        </p:txBody>
      </p:sp>
      <p:sp>
        <p:nvSpPr>
          <p:cNvPr id="3" name="Content Placeholder 2">
            <a:extLst>
              <a:ext uri="{FF2B5EF4-FFF2-40B4-BE49-F238E27FC236}">
                <a16:creationId xmlns:a16="http://schemas.microsoft.com/office/drawing/2014/main" id="{37DAC02E-8470-8E6D-72CD-11A0CBD6A46D}"/>
              </a:ext>
            </a:extLst>
          </p:cNvPr>
          <p:cNvSpPr txBox="1">
            <a:spLocks/>
          </p:cNvSpPr>
          <p:nvPr/>
        </p:nvSpPr>
        <p:spPr bwMode="auto">
          <a:xfrm>
            <a:off x="767408" y="2686903"/>
            <a:ext cx="9943502" cy="1028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346066" indent="-346066" algn="l" rtl="0" eaLnBrk="0" fontAlgn="base" hangingPunct="0">
              <a:lnSpc>
                <a:spcPct val="120000"/>
              </a:lnSpc>
              <a:spcBef>
                <a:spcPct val="20000"/>
              </a:spcBef>
              <a:spcAft>
                <a:spcPct val="0"/>
              </a:spcAft>
              <a:buClr>
                <a:srgbClr val="CC030B"/>
              </a:buClr>
              <a:buSzPct val="130000"/>
              <a:buFont typeface="Times" pitchFamily="-65" charset="0"/>
              <a:buChar char="•"/>
              <a:tabLst>
                <a:tab pos="1427127" algn="l"/>
                <a:tab pos="1641434" algn="l"/>
              </a:tabLst>
              <a:defRPr sz="3000">
                <a:solidFill>
                  <a:schemeClr val="tx1"/>
                </a:solidFill>
                <a:latin typeface="+mn-lt"/>
                <a:ea typeface="ＭＳ Ｐゴシック" pitchFamily="112" charset="-128"/>
                <a:cs typeface="ＭＳ Ｐゴシック" pitchFamily="96" charset="-128"/>
              </a:defRPr>
            </a:lvl1pPr>
            <a:lvl2pPr marL="701657" indent="-354004" algn="l" rtl="0" eaLnBrk="0" fontAlgn="base" hangingPunct="0">
              <a:lnSpc>
                <a:spcPct val="120000"/>
              </a:lnSpc>
              <a:spcBef>
                <a:spcPct val="20000"/>
              </a:spcBef>
              <a:spcAft>
                <a:spcPct val="0"/>
              </a:spcAft>
              <a:buClr>
                <a:srgbClr val="CC030B"/>
              </a:buClr>
              <a:buSzPct val="100000"/>
              <a:buChar char="o"/>
              <a:tabLst>
                <a:tab pos="1427127" algn="l"/>
                <a:tab pos="1641434" algn="l"/>
              </a:tabLst>
              <a:defRPr sz="2600">
                <a:solidFill>
                  <a:schemeClr val="tx1"/>
                </a:solidFill>
                <a:latin typeface="+mn-lt"/>
                <a:ea typeface="ＭＳ Ｐゴシック" pitchFamily="112" charset="-128"/>
              </a:defRPr>
            </a:lvl2pPr>
            <a:lvl3pPr marL="993750" indent="-268281" algn="l" rtl="0" eaLnBrk="0" fontAlgn="base" hangingPunct="0">
              <a:lnSpc>
                <a:spcPct val="120000"/>
              </a:lnSpc>
              <a:spcBef>
                <a:spcPct val="20000"/>
              </a:spcBef>
              <a:spcAft>
                <a:spcPct val="0"/>
              </a:spcAft>
              <a:buClr>
                <a:srgbClr val="CC030B"/>
              </a:buClr>
              <a:buChar char="•"/>
              <a:tabLst>
                <a:tab pos="1427127" algn="l"/>
                <a:tab pos="1641434" algn="l"/>
              </a:tabLst>
              <a:defRPr sz="2200">
                <a:solidFill>
                  <a:schemeClr val="tx1"/>
                </a:solidFill>
                <a:latin typeface="+mn-lt"/>
                <a:ea typeface="ＭＳ Ｐゴシック" pitchFamily="112" charset="-128"/>
              </a:defRPr>
            </a:lvl3pPr>
            <a:lvl4pPr marL="1325530" indent="-330192" algn="l" rtl="0" eaLnBrk="0" fontAlgn="base" hangingPunct="0">
              <a:lnSpc>
                <a:spcPct val="120000"/>
              </a:lnSpc>
              <a:spcBef>
                <a:spcPct val="20000"/>
              </a:spcBef>
              <a:spcAft>
                <a:spcPct val="0"/>
              </a:spcAft>
              <a:buClr>
                <a:srgbClr val="CC030B"/>
              </a:buClr>
              <a:buChar char="–"/>
              <a:tabLst>
                <a:tab pos="1427127" algn="l"/>
                <a:tab pos="1641434" algn="l"/>
              </a:tabLst>
              <a:defRPr sz="1900">
                <a:solidFill>
                  <a:schemeClr val="tx1"/>
                </a:solidFill>
                <a:latin typeface="+mn-lt"/>
                <a:ea typeface="ＭＳ Ｐゴシック" pitchFamily="112" charset="-128"/>
              </a:defRPr>
            </a:lvl4pPr>
            <a:lvl5pPr marL="1600160" indent="-273044" algn="l" rtl="0" eaLnBrk="0" fontAlgn="base" hangingPunct="0">
              <a:lnSpc>
                <a:spcPct val="120000"/>
              </a:lnSpc>
              <a:spcBef>
                <a:spcPct val="20000"/>
              </a:spcBef>
              <a:spcAft>
                <a:spcPct val="0"/>
              </a:spcAft>
              <a:buClr>
                <a:srgbClr val="CC030B"/>
              </a:buClr>
              <a:buChar char="»"/>
              <a:tabLst>
                <a:tab pos="1427127" algn="l"/>
                <a:tab pos="1641434" algn="l"/>
              </a:tabLst>
              <a:defRPr sz="1700">
                <a:solidFill>
                  <a:schemeClr val="tx1"/>
                </a:solidFill>
                <a:latin typeface="+mn-lt"/>
                <a:ea typeface="ＭＳ Ｐゴシック" pitchFamily="112" charset="-128"/>
              </a:defRPr>
            </a:lvl5pPr>
            <a:lvl6pPr marL="2057349" indent="-273044" algn="l" rtl="0" fontAlgn="base">
              <a:lnSpc>
                <a:spcPct val="120000"/>
              </a:lnSpc>
              <a:spcBef>
                <a:spcPct val="20000"/>
              </a:spcBef>
              <a:spcAft>
                <a:spcPct val="0"/>
              </a:spcAft>
              <a:buClr>
                <a:schemeClr val="tx2"/>
              </a:buClr>
              <a:buChar char="»"/>
              <a:tabLst>
                <a:tab pos="1427127" algn="l"/>
                <a:tab pos="1641434" algn="l"/>
              </a:tabLst>
              <a:defRPr sz="1700">
                <a:solidFill>
                  <a:schemeClr val="tx1"/>
                </a:solidFill>
                <a:latin typeface="+mn-lt"/>
              </a:defRPr>
            </a:lvl6pPr>
            <a:lvl7pPr marL="2514537" indent="-273044" algn="l" rtl="0" fontAlgn="base">
              <a:lnSpc>
                <a:spcPct val="120000"/>
              </a:lnSpc>
              <a:spcBef>
                <a:spcPct val="20000"/>
              </a:spcBef>
              <a:spcAft>
                <a:spcPct val="0"/>
              </a:spcAft>
              <a:buClr>
                <a:schemeClr val="tx2"/>
              </a:buClr>
              <a:buChar char="»"/>
              <a:tabLst>
                <a:tab pos="1427127" algn="l"/>
                <a:tab pos="1641434" algn="l"/>
              </a:tabLst>
              <a:defRPr sz="1700">
                <a:solidFill>
                  <a:schemeClr val="tx1"/>
                </a:solidFill>
                <a:latin typeface="+mn-lt"/>
              </a:defRPr>
            </a:lvl7pPr>
            <a:lvl8pPr marL="2971726" indent="-273044" algn="l" rtl="0" fontAlgn="base">
              <a:lnSpc>
                <a:spcPct val="120000"/>
              </a:lnSpc>
              <a:spcBef>
                <a:spcPct val="20000"/>
              </a:spcBef>
              <a:spcAft>
                <a:spcPct val="0"/>
              </a:spcAft>
              <a:buClr>
                <a:schemeClr val="tx2"/>
              </a:buClr>
              <a:buChar char="»"/>
              <a:tabLst>
                <a:tab pos="1427127" algn="l"/>
                <a:tab pos="1641434" algn="l"/>
              </a:tabLst>
              <a:defRPr sz="1700">
                <a:solidFill>
                  <a:schemeClr val="tx1"/>
                </a:solidFill>
                <a:latin typeface="+mn-lt"/>
              </a:defRPr>
            </a:lvl8pPr>
            <a:lvl9pPr marL="3428914" indent="-273044" algn="l" rtl="0" fontAlgn="base">
              <a:lnSpc>
                <a:spcPct val="120000"/>
              </a:lnSpc>
              <a:spcBef>
                <a:spcPct val="20000"/>
              </a:spcBef>
              <a:spcAft>
                <a:spcPct val="0"/>
              </a:spcAft>
              <a:buClr>
                <a:schemeClr val="tx2"/>
              </a:buClr>
              <a:buChar char="»"/>
              <a:tabLst>
                <a:tab pos="1427127" algn="l"/>
                <a:tab pos="1641434" algn="l"/>
              </a:tabLst>
              <a:defRPr sz="1700">
                <a:solidFill>
                  <a:schemeClr val="tx1"/>
                </a:solidFill>
                <a:latin typeface="+mn-lt"/>
              </a:defRPr>
            </a:lvl9pPr>
          </a:lstStyle>
          <a:p>
            <a:pPr marL="0" marR="0" lvl="0" indent="0" algn="ctr" defTabSz="914400" rtl="0" eaLnBrk="0" fontAlgn="base" latinLnBrk="0" hangingPunct="0">
              <a:lnSpc>
                <a:spcPct val="120000"/>
              </a:lnSpc>
              <a:spcBef>
                <a:spcPct val="20000"/>
              </a:spcBef>
              <a:spcAft>
                <a:spcPct val="0"/>
              </a:spcAft>
              <a:buClr>
                <a:srgbClr val="CC030B"/>
              </a:buClr>
              <a:buSzPct val="130000"/>
              <a:buFont typeface="Times" pitchFamily="-65" charset="0"/>
              <a:buNone/>
              <a:tabLst>
                <a:tab pos="1427127" algn="l"/>
                <a:tab pos="1641434" algn="l"/>
              </a:tabLst>
              <a:defRPr/>
            </a:pPr>
            <a:r>
              <a:rPr kumimoji="0" lang="en-US" sz="2800" b="1" i="0" u="none" strike="noStrike" kern="0" cap="none" spc="0" normalizeH="0" baseline="0" noProof="0" dirty="0">
                <a:ln>
                  <a:noFill/>
                </a:ln>
                <a:solidFill>
                  <a:srgbClr val="074B88"/>
                </a:solidFill>
                <a:effectLst/>
                <a:uLnTx/>
                <a:uFillTx/>
                <a:latin typeface="Arial"/>
                <a:ea typeface="ＭＳ Ｐゴシック" pitchFamily="112" charset="-128"/>
              </a:rPr>
              <a:t>We produced a short, accessible, comprehensible aid </a:t>
            </a:r>
          </a:p>
          <a:p>
            <a:pPr marL="0" marR="0" lvl="0" indent="0" algn="ctr" defTabSz="914400" rtl="0" eaLnBrk="0" fontAlgn="base" latinLnBrk="0" hangingPunct="0">
              <a:lnSpc>
                <a:spcPct val="120000"/>
              </a:lnSpc>
              <a:spcBef>
                <a:spcPct val="20000"/>
              </a:spcBef>
              <a:spcAft>
                <a:spcPct val="0"/>
              </a:spcAft>
              <a:buClr>
                <a:srgbClr val="CC030B"/>
              </a:buClr>
              <a:buSzPct val="130000"/>
              <a:buFont typeface="Times" pitchFamily="-65" charset="0"/>
              <a:buNone/>
              <a:tabLst>
                <a:tab pos="1427127" algn="l"/>
                <a:tab pos="1641434" algn="l"/>
              </a:tabLst>
              <a:defRPr/>
            </a:pPr>
            <a:r>
              <a:rPr kumimoji="0" lang="en-US" sz="2800" b="1" i="0" u="none" strike="noStrike" kern="0" cap="none" spc="0" normalizeH="0" baseline="0" noProof="0" dirty="0">
                <a:ln>
                  <a:noFill/>
                </a:ln>
                <a:solidFill>
                  <a:srgbClr val="074B88"/>
                </a:solidFill>
                <a:effectLst/>
                <a:uLnTx/>
                <a:uFillTx/>
                <a:latin typeface="Arial"/>
                <a:ea typeface="ＭＳ Ｐゴシック" pitchFamily="112" charset="-128"/>
              </a:rPr>
              <a:t>reflecting medical practice and locally adaptable,</a:t>
            </a:r>
          </a:p>
          <a:p>
            <a:pPr marL="0" marR="0" lvl="0" indent="0" algn="ctr" defTabSz="914400" rtl="0" eaLnBrk="0" fontAlgn="base" latinLnBrk="0" hangingPunct="0">
              <a:lnSpc>
                <a:spcPct val="120000"/>
              </a:lnSpc>
              <a:spcBef>
                <a:spcPct val="20000"/>
              </a:spcBef>
              <a:spcAft>
                <a:spcPct val="0"/>
              </a:spcAft>
              <a:buClr>
                <a:srgbClr val="CC030B"/>
              </a:buClr>
              <a:buSzPct val="130000"/>
              <a:buFont typeface="Times" pitchFamily="-65" charset="0"/>
              <a:buNone/>
              <a:tabLst>
                <a:tab pos="1427127" algn="l"/>
                <a:tab pos="1641434" algn="l"/>
              </a:tabLst>
              <a:defRPr/>
            </a:pPr>
            <a:r>
              <a:rPr kumimoji="0" lang="en-US" sz="2800" b="1" i="0" u="none" strike="noStrike" kern="0" cap="none" spc="0" normalizeH="0" baseline="0" noProof="0" dirty="0">
                <a:ln>
                  <a:noFill/>
                </a:ln>
                <a:solidFill>
                  <a:srgbClr val="074B88"/>
                </a:solidFill>
                <a:effectLst/>
                <a:uLnTx/>
                <a:uFillTx/>
                <a:latin typeface="Arial"/>
                <a:ea typeface="ＭＳ Ｐゴシック" pitchFamily="112" charset="-128"/>
              </a:rPr>
              <a:t>to facilitate and enhance clinical reasoning.</a:t>
            </a:r>
          </a:p>
          <a:p>
            <a:pPr marL="0" marR="0" lvl="0" indent="0" algn="ctr" defTabSz="914400" rtl="0" eaLnBrk="0" fontAlgn="base" latinLnBrk="0" hangingPunct="0">
              <a:lnSpc>
                <a:spcPct val="120000"/>
              </a:lnSpc>
              <a:spcBef>
                <a:spcPct val="20000"/>
              </a:spcBef>
              <a:spcAft>
                <a:spcPct val="0"/>
              </a:spcAft>
              <a:buClr>
                <a:srgbClr val="CC030B"/>
              </a:buClr>
              <a:buSzPct val="130000"/>
              <a:buFont typeface="Times" pitchFamily="-65" charset="0"/>
              <a:buNone/>
              <a:tabLst>
                <a:tab pos="1427127" algn="l"/>
                <a:tab pos="1641434" algn="l"/>
              </a:tabLst>
              <a:defRPr/>
            </a:pPr>
            <a:endParaRPr kumimoji="0" lang="en-US" sz="2800" b="1" i="0" u="none" strike="noStrike" kern="0" cap="none" spc="0" normalizeH="0" baseline="0" noProof="0" dirty="0">
              <a:ln>
                <a:noFill/>
              </a:ln>
              <a:solidFill>
                <a:srgbClr val="074B88"/>
              </a:solidFill>
              <a:effectLst/>
              <a:uLnTx/>
              <a:uFillTx/>
              <a:latin typeface="Arial"/>
              <a:ea typeface="ＭＳ Ｐゴシック" pitchFamily="112" charset="-128"/>
            </a:endParaRPr>
          </a:p>
        </p:txBody>
      </p:sp>
    </p:spTree>
    <p:extLst>
      <p:ext uri="{BB962C8B-B14F-4D97-AF65-F5344CB8AC3E}">
        <p14:creationId xmlns:p14="http://schemas.microsoft.com/office/powerpoint/2010/main" val="248003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32BC8-4FD3-B271-CE2B-D8AF2B68B93F}"/>
              </a:ext>
            </a:extLst>
          </p:cNvPr>
          <p:cNvSpPr>
            <a:spLocks noGrp="1"/>
          </p:cNvSpPr>
          <p:nvPr>
            <p:ph type="title"/>
          </p:nvPr>
        </p:nvSpPr>
        <p:spPr>
          <a:xfrm>
            <a:off x="2060576" y="108516"/>
            <a:ext cx="9499599" cy="1244600"/>
          </a:xfrm>
        </p:spPr>
        <p:txBody>
          <a:bodyPr/>
          <a:lstStyle/>
          <a:p>
            <a:r>
              <a:rPr lang="en-US" sz="5400" dirty="0">
                <a:latin typeface="+mn-lt"/>
              </a:rPr>
              <a:t>Why did we do it?</a:t>
            </a:r>
          </a:p>
        </p:txBody>
      </p:sp>
      <p:pic>
        <p:nvPicPr>
          <p:cNvPr id="3" name="Picture 2" descr="Where to start? - Message in a drawing">
            <a:extLst>
              <a:ext uri="{FF2B5EF4-FFF2-40B4-BE49-F238E27FC236}">
                <a16:creationId xmlns:a16="http://schemas.microsoft.com/office/drawing/2014/main" id="{A6938B0A-8294-9697-1C0E-B88B7801B5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336" y="1283501"/>
            <a:ext cx="5042960" cy="359885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A3645C1-1928-C5B8-EFBC-DD0A486E94A4}"/>
              </a:ext>
            </a:extLst>
          </p:cNvPr>
          <p:cNvSpPr txBox="1"/>
          <p:nvPr/>
        </p:nvSpPr>
        <p:spPr>
          <a:xfrm>
            <a:off x="5247242" y="1387141"/>
            <a:ext cx="6227987" cy="3806170"/>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74B88"/>
                </a:solidFill>
                <a:effectLst/>
                <a:uLnTx/>
                <a:uFillTx/>
                <a:latin typeface="Arial"/>
                <a:ea typeface="+mn-ea"/>
                <a:cs typeface="+mn-cs"/>
              </a:rPr>
              <a:t>making a diagnosis is a critical </a:t>
            </a:r>
            <a:r>
              <a:rPr lang="en-US" sz="2000" b="1" dirty="0">
                <a:solidFill>
                  <a:srgbClr val="074B88"/>
                </a:solidFill>
                <a:latin typeface="Arial"/>
              </a:rPr>
              <a:t>achievement</a:t>
            </a:r>
            <a:endParaRPr kumimoji="0" lang="en-US" sz="2000" b="1" i="0" u="none" strike="noStrike" kern="1200" cap="none" spc="0" normalizeH="0" baseline="0" noProof="0" dirty="0">
              <a:ln>
                <a:noFill/>
              </a:ln>
              <a:solidFill>
                <a:srgbClr val="074B88"/>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74B88"/>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74B88"/>
                </a:solidFill>
                <a:effectLst/>
                <a:uLnTx/>
                <a:uFillTx/>
                <a:latin typeface="Arial"/>
                <a:ea typeface="+mn-ea"/>
                <a:cs typeface="+mn-cs"/>
              </a:rPr>
              <a:t>if the diagnosis is incorrect, patients receive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74B88"/>
                </a:solidFill>
                <a:effectLst/>
                <a:uLnTx/>
                <a:uFillTx/>
                <a:latin typeface="Arial"/>
                <a:ea typeface="+mn-ea"/>
                <a:cs typeface="+mn-cs"/>
              </a:rPr>
              <a:t>     the wrong treatment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74B88"/>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74B88"/>
                </a:solidFill>
                <a:effectLst/>
                <a:uLnTx/>
                <a:uFillTx/>
                <a:latin typeface="Arial"/>
                <a:ea typeface="+mn-ea"/>
                <a:cs typeface="+mn-cs"/>
              </a:rPr>
              <a:t>If the diagnosis is wrong, patients will not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74B88"/>
                </a:solidFill>
                <a:effectLst/>
                <a:uLnTx/>
                <a:uFillTx/>
                <a:latin typeface="Arial"/>
                <a:ea typeface="+mn-ea"/>
                <a:cs typeface="+mn-cs"/>
              </a:rPr>
              <a:t>     receive the correct treatment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74B88"/>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74B88"/>
                </a:solidFill>
                <a:effectLst/>
                <a:uLnTx/>
                <a:uFillTx/>
                <a:latin typeface="Arial"/>
                <a:ea typeface="+mn-ea"/>
                <a:cs typeface="+mn-cs"/>
              </a:rPr>
              <a:t>current guidelines are complex and confusing</a:t>
            </a:r>
            <a:r>
              <a:rPr kumimoji="0" lang="en-US" sz="2000" b="1" i="0" u="none" strike="noStrike" kern="1200" cap="none" spc="0" normalizeH="0" baseline="30000" noProof="0" dirty="0">
                <a:ln>
                  <a:noFill/>
                </a:ln>
                <a:solidFill>
                  <a:srgbClr val="074B88"/>
                </a:solidFill>
                <a:effectLst/>
                <a:uLnTx/>
                <a:uFillTx/>
                <a:latin typeface="Arial"/>
                <a:ea typeface="+mn-ea"/>
                <a:cs typeface="+mn-cs"/>
              </a:rPr>
              <a:t> 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1" i="0" u="none" strike="noStrike" kern="1200" cap="none" spc="0" normalizeH="0" baseline="30000" noProof="0" dirty="0">
              <a:ln>
                <a:noFill/>
              </a:ln>
              <a:solidFill>
                <a:srgbClr val="074B88"/>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30000" noProof="0" dirty="0">
                <a:ln>
                  <a:noFill/>
                </a:ln>
                <a:solidFill>
                  <a:srgbClr val="074B88"/>
                </a:solidFill>
                <a:effectLst/>
                <a:uLnTx/>
                <a:uFillTx/>
                <a:latin typeface="Arial"/>
                <a:ea typeface="+mn-ea"/>
                <a:cs typeface="+mn-cs"/>
              </a:rPr>
              <a:t>there is a great educational need</a:t>
            </a:r>
            <a:endParaRPr kumimoji="0" lang="en-US" sz="2000" b="1" i="0" u="none" strike="noStrike" kern="1200" cap="none" spc="0" normalizeH="0" baseline="0" noProof="0" dirty="0">
              <a:ln>
                <a:noFill/>
              </a:ln>
              <a:solidFill>
                <a:srgbClr val="074B88"/>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74B88"/>
              </a:solidFill>
              <a:effectLst/>
              <a:uLnTx/>
              <a:uFillTx/>
              <a:latin typeface="Arial"/>
              <a:ea typeface="+mn-ea"/>
              <a:cs typeface="+mn-cs"/>
            </a:endParaRPr>
          </a:p>
        </p:txBody>
      </p:sp>
      <p:sp>
        <p:nvSpPr>
          <p:cNvPr id="7" name="TextBox 6">
            <a:extLst>
              <a:ext uri="{FF2B5EF4-FFF2-40B4-BE49-F238E27FC236}">
                <a16:creationId xmlns:a16="http://schemas.microsoft.com/office/drawing/2014/main" id="{537F4CB6-94F9-5521-0C90-ADF04F1597C5}"/>
              </a:ext>
            </a:extLst>
          </p:cNvPr>
          <p:cNvSpPr txBox="1"/>
          <p:nvPr/>
        </p:nvSpPr>
        <p:spPr>
          <a:xfrm>
            <a:off x="1371601" y="5504267"/>
            <a:ext cx="9858375" cy="769441"/>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100" b="0" i="0" u="none" strike="noStrike" kern="1200" cap="none" spc="0" normalizeH="0" baseline="0" noProof="0" dirty="0">
                <a:ln>
                  <a:noFill/>
                </a:ln>
                <a:solidFill>
                  <a:srgbClr val="074B88"/>
                </a:solidFill>
                <a:effectLst/>
                <a:uLnTx/>
                <a:uFillTx/>
                <a:latin typeface="Arial"/>
                <a:ea typeface="+mn-ea"/>
                <a:cs typeface="+mn-cs"/>
              </a:rPr>
              <a:t>Cabana MD, Rand CS, Powe NR, et al. Why don’t physicians follow  clinical practice guidelines? JAMA 1999; 282: 1458–1465</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100" b="0" i="0" u="none" strike="noStrike" kern="1200" cap="none" spc="0" normalizeH="0" baseline="0" noProof="0" dirty="0">
                <a:ln>
                  <a:noFill/>
                </a:ln>
                <a:solidFill>
                  <a:srgbClr val="074B88"/>
                </a:solidFill>
                <a:effectLst/>
                <a:uLnTx/>
                <a:uFillTx/>
                <a:latin typeface="Arial"/>
                <a:ea typeface="+mn-ea"/>
                <a:cs typeface="+mn-cs"/>
              </a:rPr>
              <a:t>Ryan D et al. </a:t>
            </a:r>
            <a:r>
              <a:rPr kumimoji="0" lang="en-US" sz="1100" b="0" i="0" u="none" strike="noStrike" kern="1200" cap="none" spc="0" normalizeH="0" baseline="0" noProof="0" dirty="0">
                <a:ln>
                  <a:noFill/>
                </a:ln>
                <a:solidFill>
                  <a:srgbClr val="074B88"/>
                </a:solidFill>
                <a:effectLst/>
                <a:uLnTx/>
                <a:uFillTx/>
                <a:latin typeface="Arial"/>
                <a:ea typeface="+mn-ea"/>
                <a:cs typeface="+mn-cs"/>
              </a:rPr>
              <a:t>Results of an allergy educational needs questionnaire for primary care. </a:t>
            </a:r>
            <a:r>
              <a:rPr kumimoji="0" lang="en-GB" sz="1100" b="0" i="0" u="none" strike="noStrike" kern="1200" cap="none" spc="0" normalizeH="0" baseline="0" noProof="0" dirty="0">
                <a:ln>
                  <a:noFill/>
                </a:ln>
                <a:solidFill>
                  <a:srgbClr val="074B88"/>
                </a:solidFill>
                <a:effectLst/>
                <a:uLnTx/>
                <a:uFillTx/>
                <a:latin typeface="Arial"/>
                <a:ea typeface="+mn-ea"/>
                <a:cs typeface="+mn-cs"/>
              </a:rPr>
              <a:t>Allergy. 2017 Jul;72(7):1123-28. </a:t>
            </a:r>
            <a:r>
              <a:rPr kumimoji="0" lang="en-GB" sz="1100" b="0" i="0" u="none" strike="noStrike" kern="1200" cap="none" spc="0" normalizeH="0" baseline="0" noProof="0" dirty="0" err="1">
                <a:ln>
                  <a:noFill/>
                </a:ln>
                <a:solidFill>
                  <a:srgbClr val="074B88"/>
                </a:solidFill>
                <a:effectLst/>
                <a:uLnTx/>
                <a:uFillTx/>
                <a:latin typeface="Arial"/>
                <a:ea typeface="+mn-ea"/>
                <a:cs typeface="+mn-cs"/>
              </a:rPr>
              <a:t>doi</a:t>
            </a:r>
            <a:r>
              <a:rPr kumimoji="0" lang="en-GB" sz="1100" b="0" i="0" u="none" strike="noStrike" kern="1200" cap="none" spc="0" normalizeH="0" baseline="0" noProof="0" dirty="0">
                <a:ln>
                  <a:noFill/>
                </a:ln>
                <a:solidFill>
                  <a:srgbClr val="074B88"/>
                </a:solidFill>
                <a:effectLst/>
                <a:uLnTx/>
                <a:uFillTx/>
                <a:latin typeface="Arial"/>
                <a:ea typeface="+mn-ea"/>
                <a:cs typeface="+mn-cs"/>
              </a:rPr>
              <a:t>: 10.1111/all.13134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74B88"/>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74B88"/>
              </a:solidFill>
              <a:effectLst/>
              <a:uLnTx/>
              <a:uFillTx/>
              <a:latin typeface="Arial"/>
              <a:ea typeface="+mn-ea"/>
              <a:cs typeface="+mn-cs"/>
            </a:endParaRPr>
          </a:p>
        </p:txBody>
      </p:sp>
      <p:sp>
        <p:nvSpPr>
          <p:cNvPr id="8" name="TextBox 7">
            <a:extLst>
              <a:ext uri="{FF2B5EF4-FFF2-40B4-BE49-F238E27FC236}">
                <a16:creationId xmlns:a16="http://schemas.microsoft.com/office/drawing/2014/main" id="{2A89F020-4C5A-ECFE-D9EE-23D19C65248D}"/>
              </a:ext>
            </a:extLst>
          </p:cNvPr>
          <p:cNvSpPr txBox="1"/>
          <p:nvPr/>
        </p:nvSpPr>
        <p:spPr>
          <a:xfrm>
            <a:off x="9501187" y="4175530"/>
            <a:ext cx="2696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74B88"/>
                </a:solidFill>
                <a:effectLst/>
                <a:uLnTx/>
                <a:uFillTx/>
                <a:latin typeface="Arial"/>
                <a:ea typeface="+mn-ea"/>
                <a:cs typeface="+mn-cs"/>
              </a:rPr>
              <a:t>2</a:t>
            </a:r>
          </a:p>
        </p:txBody>
      </p:sp>
      <p:sp>
        <p:nvSpPr>
          <p:cNvPr id="5" name="TextBox 4">
            <a:extLst>
              <a:ext uri="{FF2B5EF4-FFF2-40B4-BE49-F238E27FC236}">
                <a16:creationId xmlns:a16="http://schemas.microsoft.com/office/drawing/2014/main" id="{EB8E252E-1CF1-722E-C990-E9FEB3245C56}"/>
              </a:ext>
            </a:extLst>
          </p:cNvPr>
          <p:cNvSpPr txBox="1"/>
          <p:nvPr/>
        </p:nvSpPr>
        <p:spPr>
          <a:xfrm>
            <a:off x="3607759" y="6232672"/>
            <a:ext cx="4685706" cy="461665"/>
          </a:xfrm>
          <a:prstGeom prst="rect">
            <a:avLst/>
          </a:prstGeom>
          <a:noFill/>
        </p:spPr>
        <p:txBody>
          <a:bodyPr wrap="none" rtlCol="0">
            <a:spAutoFit/>
          </a:bodyPr>
          <a:lstStyle/>
          <a:p>
            <a:r>
              <a:rPr lang="en-US" sz="2400" b="1" dirty="0"/>
              <a:t>A different approach is needed</a:t>
            </a:r>
          </a:p>
        </p:txBody>
      </p:sp>
    </p:spTree>
    <p:extLst>
      <p:ext uri="{BB962C8B-B14F-4D97-AF65-F5344CB8AC3E}">
        <p14:creationId xmlns:p14="http://schemas.microsoft.com/office/powerpoint/2010/main" val="4063287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F3767-B55E-3038-7934-46DC3D0997E9}"/>
              </a:ext>
            </a:extLst>
          </p:cNvPr>
          <p:cNvSpPr>
            <a:spLocks noGrp="1"/>
          </p:cNvSpPr>
          <p:nvPr>
            <p:ph type="title"/>
          </p:nvPr>
        </p:nvSpPr>
        <p:spPr/>
        <p:txBody>
          <a:bodyPr/>
          <a:lstStyle/>
          <a:p>
            <a:br>
              <a:rPr lang="en-US" dirty="0">
                <a:latin typeface="+mn-lt"/>
              </a:rPr>
            </a:br>
            <a:r>
              <a:rPr lang="en-US" dirty="0">
                <a:latin typeface="+mn-lt"/>
              </a:rPr>
              <a:t> </a:t>
            </a:r>
          </a:p>
        </p:txBody>
      </p:sp>
      <p:graphicFrame>
        <p:nvGraphicFramePr>
          <p:cNvPr id="3" name="Table 2">
            <a:extLst>
              <a:ext uri="{FF2B5EF4-FFF2-40B4-BE49-F238E27FC236}">
                <a16:creationId xmlns:a16="http://schemas.microsoft.com/office/drawing/2014/main" id="{CEE60C14-1224-7A85-EC09-E0BFE26F3716}"/>
              </a:ext>
            </a:extLst>
          </p:cNvPr>
          <p:cNvGraphicFramePr>
            <a:graphicFrameLocks noGrp="1"/>
          </p:cNvGraphicFramePr>
          <p:nvPr>
            <p:extLst>
              <p:ext uri="{D42A27DB-BD31-4B8C-83A1-F6EECF244321}">
                <p14:modId xmlns:p14="http://schemas.microsoft.com/office/powerpoint/2010/main" val="1728014171"/>
              </p:ext>
            </p:extLst>
          </p:nvPr>
        </p:nvGraphicFramePr>
        <p:xfrm>
          <a:off x="3719736" y="4089893"/>
          <a:ext cx="4267298" cy="1896454"/>
        </p:xfrm>
        <a:graphic>
          <a:graphicData uri="http://schemas.openxmlformats.org/drawingml/2006/table">
            <a:tbl>
              <a:tblPr firstRow="1" bandRow="1">
                <a:tableStyleId>{5C22544A-7EE6-4342-B048-85BDC9FD1C3A}</a:tableStyleId>
              </a:tblPr>
              <a:tblGrid>
                <a:gridCol w="2590859">
                  <a:extLst>
                    <a:ext uri="{9D8B030D-6E8A-4147-A177-3AD203B41FA5}">
                      <a16:colId xmlns:a16="http://schemas.microsoft.com/office/drawing/2014/main" val="1352934736"/>
                    </a:ext>
                  </a:extLst>
                </a:gridCol>
                <a:gridCol w="1676439">
                  <a:extLst>
                    <a:ext uri="{9D8B030D-6E8A-4147-A177-3AD203B41FA5}">
                      <a16:colId xmlns:a16="http://schemas.microsoft.com/office/drawing/2014/main" val="1068620125"/>
                    </a:ext>
                  </a:extLst>
                </a:gridCol>
              </a:tblGrid>
              <a:tr h="616294">
                <a:tc>
                  <a:txBody>
                    <a:bodyPr/>
                    <a:lstStyle/>
                    <a:p>
                      <a:r>
                        <a:rPr lang="en-US" sz="2400" b="1" dirty="0">
                          <a:solidFill>
                            <a:srgbClr val="0070C0"/>
                          </a:solidFill>
                        </a:rPr>
                        <a:t>Well </a:t>
                      </a:r>
                      <a:r>
                        <a:rPr lang="en-US" sz="2400" b="1" dirty="0" err="1">
                          <a:solidFill>
                            <a:srgbClr val="0070C0"/>
                          </a:solidFill>
                        </a:rPr>
                        <a:t>Contolled</a:t>
                      </a:r>
                      <a:endParaRPr lang="en-US" sz="2400" b="1" dirty="0">
                        <a:solidFill>
                          <a:srgbClr val="0070C0"/>
                        </a:solidFill>
                      </a:endParaRPr>
                    </a:p>
                  </a:txBody>
                  <a:tcPr>
                    <a:solidFill>
                      <a:srgbClr val="C9D7AF"/>
                    </a:solidFill>
                  </a:tcPr>
                </a:tc>
                <a:tc>
                  <a:txBody>
                    <a:bodyPr/>
                    <a:lstStyle/>
                    <a:p>
                      <a:pPr algn="ctr"/>
                      <a:r>
                        <a:rPr lang="en-US" sz="2400" b="1" dirty="0">
                          <a:solidFill>
                            <a:srgbClr val="0070C0"/>
                          </a:solidFill>
                        </a:rPr>
                        <a:t>20%</a:t>
                      </a:r>
                    </a:p>
                  </a:txBody>
                  <a:tcPr>
                    <a:solidFill>
                      <a:srgbClr val="C9D7AF"/>
                    </a:solidFill>
                  </a:tcPr>
                </a:tc>
                <a:extLst>
                  <a:ext uri="{0D108BD9-81ED-4DB2-BD59-A6C34878D82A}">
                    <a16:rowId xmlns:a16="http://schemas.microsoft.com/office/drawing/2014/main" val="4251936101"/>
                  </a:ext>
                </a:extLst>
              </a:tr>
              <a:tr h="535834">
                <a:tc>
                  <a:txBody>
                    <a:bodyPr/>
                    <a:lstStyle/>
                    <a:p>
                      <a:r>
                        <a:rPr lang="en-US" sz="2400" b="1" dirty="0"/>
                        <a:t>Partially controlled</a:t>
                      </a:r>
                    </a:p>
                  </a:txBody>
                  <a:tcPr>
                    <a:solidFill>
                      <a:srgbClr val="FFC000"/>
                    </a:solidFill>
                  </a:tcPr>
                </a:tc>
                <a:tc>
                  <a:txBody>
                    <a:bodyPr/>
                    <a:lstStyle/>
                    <a:p>
                      <a:pPr algn="ctr"/>
                      <a:r>
                        <a:rPr lang="en-US" sz="2400" b="1" dirty="0"/>
                        <a:t>34.8%</a:t>
                      </a:r>
                    </a:p>
                  </a:txBody>
                  <a:tcPr>
                    <a:solidFill>
                      <a:srgbClr val="FFC000"/>
                    </a:solidFill>
                  </a:tcPr>
                </a:tc>
                <a:extLst>
                  <a:ext uri="{0D108BD9-81ED-4DB2-BD59-A6C34878D82A}">
                    <a16:rowId xmlns:a16="http://schemas.microsoft.com/office/drawing/2014/main" val="2633720843"/>
                  </a:ext>
                </a:extLst>
              </a:tr>
              <a:tr h="411933">
                <a:tc>
                  <a:txBody>
                    <a:bodyPr/>
                    <a:lstStyle/>
                    <a:p>
                      <a:r>
                        <a:rPr lang="en-US" sz="2400" b="1" dirty="0"/>
                        <a:t>Uncontrolled</a:t>
                      </a:r>
                    </a:p>
                  </a:txBody>
                  <a:tcPr>
                    <a:solidFill>
                      <a:schemeClr val="tx2">
                        <a:lumMod val="40000"/>
                        <a:lumOff val="60000"/>
                      </a:schemeClr>
                    </a:solidFill>
                  </a:tcPr>
                </a:tc>
                <a:tc>
                  <a:txBody>
                    <a:bodyPr/>
                    <a:lstStyle/>
                    <a:p>
                      <a:pPr algn="ctr"/>
                      <a:r>
                        <a:rPr lang="en-US" sz="2400" b="1" dirty="0"/>
                        <a:t>45.1%</a:t>
                      </a:r>
                    </a:p>
                  </a:txBody>
                  <a:tcPr>
                    <a:solidFill>
                      <a:schemeClr val="tx2">
                        <a:lumMod val="40000"/>
                        <a:lumOff val="60000"/>
                      </a:schemeClr>
                    </a:solidFill>
                  </a:tcPr>
                </a:tc>
                <a:extLst>
                  <a:ext uri="{0D108BD9-81ED-4DB2-BD59-A6C34878D82A}">
                    <a16:rowId xmlns:a16="http://schemas.microsoft.com/office/drawing/2014/main" val="1726387291"/>
                  </a:ext>
                </a:extLst>
              </a:tr>
            </a:tbl>
          </a:graphicData>
        </a:graphic>
      </p:graphicFrame>
      <p:sp>
        <p:nvSpPr>
          <p:cNvPr id="4" name="TextBox 3">
            <a:extLst>
              <a:ext uri="{FF2B5EF4-FFF2-40B4-BE49-F238E27FC236}">
                <a16:creationId xmlns:a16="http://schemas.microsoft.com/office/drawing/2014/main" id="{384833A4-AEB5-F63D-B414-B8B94C9877F7}"/>
              </a:ext>
            </a:extLst>
          </p:cNvPr>
          <p:cNvSpPr txBox="1"/>
          <p:nvPr/>
        </p:nvSpPr>
        <p:spPr>
          <a:xfrm>
            <a:off x="7680176" y="6188798"/>
            <a:ext cx="4992275" cy="646331"/>
          </a:xfrm>
          <a:prstGeom prst="rect">
            <a:avLst/>
          </a:prstGeom>
          <a:noFill/>
        </p:spPr>
        <p:txBody>
          <a:bodyPr wrap="square">
            <a:spAutoFit/>
          </a:bodyPr>
          <a:lstStyle/>
          <a:p>
            <a:pPr algn="l"/>
            <a:r>
              <a:rPr lang="en-GB" b="0" i="1" dirty="0">
                <a:solidFill>
                  <a:srgbClr val="222222"/>
                </a:solidFill>
                <a:effectLst/>
                <a:highlight>
                  <a:srgbClr val="FFFFFF"/>
                </a:highlight>
                <a:latin typeface="-apple-system"/>
              </a:rPr>
              <a:t>Prim Care </a:t>
            </a:r>
            <a:r>
              <a:rPr lang="en-GB" b="0" i="1" dirty="0" err="1">
                <a:solidFill>
                  <a:srgbClr val="222222"/>
                </a:solidFill>
                <a:effectLst/>
                <a:highlight>
                  <a:srgbClr val="FFFFFF"/>
                </a:highlight>
                <a:latin typeface="-apple-system"/>
              </a:rPr>
              <a:t>Resp</a:t>
            </a:r>
            <a:r>
              <a:rPr lang="en-GB" b="0" i="1" dirty="0">
                <a:solidFill>
                  <a:srgbClr val="222222"/>
                </a:solidFill>
                <a:effectLst/>
                <a:highlight>
                  <a:srgbClr val="FFFFFF"/>
                </a:highlight>
                <a:latin typeface="-apple-system"/>
              </a:rPr>
              <a:t> Med</a:t>
            </a:r>
            <a:r>
              <a:rPr lang="en-GB" b="0" i="0" dirty="0">
                <a:solidFill>
                  <a:srgbClr val="222222"/>
                </a:solidFill>
                <a:effectLst/>
                <a:highlight>
                  <a:srgbClr val="FFFFFF"/>
                </a:highlight>
                <a:latin typeface="-apple-system"/>
              </a:rPr>
              <a:t> </a:t>
            </a:r>
            <a:r>
              <a:rPr lang="en-GB" b="1" i="0" dirty="0">
                <a:solidFill>
                  <a:srgbClr val="222222"/>
                </a:solidFill>
                <a:effectLst/>
                <a:highlight>
                  <a:srgbClr val="FFFFFF"/>
                </a:highlight>
                <a:latin typeface="-apple-system"/>
              </a:rPr>
              <a:t>24</a:t>
            </a:r>
            <a:r>
              <a:rPr lang="en-GB" b="0" i="0" dirty="0">
                <a:solidFill>
                  <a:srgbClr val="222222"/>
                </a:solidFill>
                <a:effectLst/>
                <a:highlight>
                  <a:srgbClr val="FFFFFF"/>
                </a:highlight>
                <a:latin typeface="-apple-system"/>
              </a:rPr>
              <a:t>, 14009 (2014).</a:t>
            </a:r>
          </a:p>
          <a:p>
            <a:pPr algn="l"/>
            <a:r>
              <a:rPr lang="en-GB" b="0" i="0" dirty="0">
                <a:solidFill>
                  <a:srgbClr val="222222"/>
                </a:solidFill>
                <a:effectLst/>
                <a:highlight>
                  <a:srgbClr val="FFFFFF"/>
                </a:highlight>
                <a:latin typeface="-apple-system"/>
              </a:rPr>
              <a:t> https://</a:t>
            </a:r>
            <a:r>
              <a:rPr lang="en-GB" b="0" i="0" dirty="0" err="1">
                <a:solidFill>
                  <a:srgbClr val="222222"/>
                </a:solidFill>
                <a:effectLst/>
                <a:highlight>
                  <a:srgbClr val="FFFFFF"/>
                </a:highlight>
                <a:latin typeface="-apple-system"/>
              </a:rPr>
              <a:t>doi.org</a:t>
            </a:r>
            <a:r>
              <a:rPr lang="en-GB" b="0" i="0" dirty="0">
                <a:solidFill>
                  <a:srgbClr val="222222"/>
                </a:solidFill>
                <a:effectLst/>
                <a:highlight>
                  <a:srgbClr val="FFFFFF"/>
                </a:highlight>
                <a:latin typeface="-apple-system"/>
              </a:rPr>
              <a:t>/10.1038/npjpcrm.2014.9</a:t>
            </a:r>
            <a:endParaRPr lang="en-US" dirty="0"/>
          </a:p>
        </p:txBody>
      </p:sp>
      <p:sp>
        <p:nvSpPr>
          <p:cNvPr id="6" name="TextBox 5">
            <a:extLst>
              <a:ext uri="{FF2B5EF4-FFF2-40B4-BE49-F238E27FC236}">
                <a16:creationId xmlns:a16="http://schemas.microsoft.com/office/drawing/2014/main" id="{FF1A8808-FC82-A192-C5BB-6F638307D99A}"/>
              </a:ext>
            </a:extLst>
          </p:cNvPr>
          <p:cNvSpPr txBox="1"/>
          <p:nvPr/>
        </p:nvSpPr>
        <p:spPr>
          <a:xfrm>
            <a:off x="3431704" y="314619"/>
            <a:ext cx="4380570" cy="830997"/>
          </a:xfrm>
          <a:prstGeom prst="rect">
            <a:avLst/>
          </a:prstGeom>
          <a:noFill/>
        </p:spPr>
        <p:txBody>
          <a:bodyPr wrap="square" rtlCol="0">
            <a:spAutoFit/>
          </a:bodyPr>
          <a:lstStyle/>
          <a:p>
            <a:r>
              <a:rPr lang="en-US" sz="2400" dirty="0">
                <a:latin typeface="+mn-lt"/>
              </a:rPr>
              <a:t>Current level of Asthma control </a:t>
            </a:r>
            <a:r>
              <a:rPr lang="en-US" sz="2400" dirty="0"/>
              <a:t>In Primary Care</a:t>
            </a:r>
          </a:p>
        </p:txBody>
      </p:sp>
      <p:pic>
        <p:nvPicPr>
          <p:cNvPr id="8194" name="Picture 2" descr="Woodbrook Medical Centre © Thomas ...">
            <a:extLst>
              <a:ext uri="{FF2B5EF4-FFF2-40B4-BE49-F238E27FC236}">
                <a16:creationId xmlns:a16="http://schemas.microsoft.com/office/drawing/2014/main" id="{B4C7DF9F-1246-A0F8-FA0B-5EC6F7187C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78" b="24722"/>
          <a:stretch/>
        </p:blipFill>
        <p:spPr bwMode="auto">
          <a:xfrm>
            <a:off x="3935760" y="1754157"/>
            <a:ext cx="3876514" cy="1734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07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6E177-F1F6-97AA-3597-D2E1BBB7EA40}"/>
              </a:ext>
            </a:extLst>
          </p:cNvPr>
          <p:cNvSpPr>
            <a:spLocks noGrp="1"/>
          </p:cNvSpPr>
          <p:nvPr>
            <p:ph type="title"/>
          </p:nvPr>
        </p:nvSpPr>
        <p:spPr>
          <a:xfrm>
            <a:off x="1371022" y="216928"/>
            <a:ext cx="9580033" cy="762000"/>
          </a:xfrm>
        </p:spPr>
        <p:txBody>
          <a:bodyPr/>
          <a:lstStyle/>
          <a:p>
            <a:pPr algn="ctr"/>
            <a:r>
              <a:rPr lang="en-US" dirty="0">
                <a:latin typeface="Arial" panose="020B0604020202020204" pitchFamily="34" charset="0"/>
                <a:cs typeface="Arial" panose="020B0604020202020204" pitchFamily="34" charset="0"/>
              </a:rPr>
              <a:t>Overdiagnosis is common</a:t>
            </a:r>
          </a:p>
        </p:txBody>
      </p:sp>
      <p:sp>
        <p:nvSpPr>
          <p:cNvPr id="3" name="Rectangle 2">
            <a:extLst>
              <a:ext uri="{FF2B5EF4-FFF2-40B4-BE49-F238E27FC236}">
                <a16:creationId xmlns:a16="http://schemas.microsoft.com/office/drawing/2014/main" id="{6C100683-9D5C-9CC0-6AE4-14FBE7CEF4D8}"/>
              </a:ext>
            </a:extLst>
          </p:cNvPr>
          <p:cNvSpPr/>
          <p:nvPr/>
        </p:nvSpPr>
        <p:spPr>
          <a:xfrm>
            <a:off x="1596693" y="1796604"/>
            <a:ext cx="1392306" cy="470763"/>
          </a:xfrm>
          <a:prstGeom prst="rect">
            <a:avLst/>
          </a:prstGeom>
          <a:solidFill>
            <a:schemeClr val="tx1">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mn-cs"/>
              </a:rPr>
              <a:t>GP referral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mn-cs"/>
              </a:rPr>
              <a:t>Definite asthma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mn-cs"/>
              </a:rPr>
              <a:t>43</a:t>
            </a:r>
          </a:p>
        </p:txBody>
      </p:sp>
      <p:sp>
        <p:nvSpPr>
          <p:cNvPr id="4" name="Rectangle 3">
            <a:extLst>
              <a:ext uri="{FF2B5EF4-FFF2-40B4-BE49-F238E27FC236}">
                <a16:creationId xmlns:a16="http://schemas.microsoft.com/office/drawing/2014/main" id="{BE7639B8-0E94-BC7F-EA6D-8B702BAAC415}"/>
              </a:ext>
            </a:extLst>
          </p:cNvPr>
          <p:cNvSpPr/>
          <p:nvPr/>
        </p:nvSpPr>
        <p:spPr>
          <a:xfrm>
            <a:off x="1105088" y="2457033"/>
            <a:ext cx="853546" cy="380660"/>
          </a:xfrm>
          <a:prstGeom prst="rect">
            <a:avLst/>
          </a:prstGeom>
          <a:solidFill>
            <a:schemeClr val="tx1">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mn-cs"/>
              </a:rPr>
              <a:t>Asthma 17</a:t>
            </a:r>
          </a:p>
        </p:txBody>
      </p:sp>
      <p:sp>
        <p:nvSpPr>
          <p:cNvPr id="5" name="Rectangle 4">
            <a:extLst>
              <a:ext uri="{FF2B5EF4-FFF2-40B4-BE49-F238E27FC236}">
                <a16:creationId xmlns:a16="http://schemas.microsoft.com/office/drawing/2014/main" id="{CC99AC46-CA2A-98DF-65AD-FFA954D64625}"/>
              </a:ext>
            </a:extLst>
          </p:cNvPr>
          <p:cNvSpPr/>
          <p:nvPr/>
        </p:nvSpPr>
        <p:spPr>
          <a:xfrm>
            <a:off x="2747382" y="2475505"/>
            <a:ext cx="1032311" cy="334274"/>
          </a:xfrm>
          <a:prstGeom prst="rect">
            <a:avLst/>
          </a:prstGeom>
          <a:solidFill>
            <a:schemeClr val="tx1">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Calibri" panose="020F0502020204030204"/>
                <a:ea typeface="+mn-ea"/>
                <a:cs typeface="+mn-cs"/>
              </a:rPr>
              <a:t>No Airway </a:t>
            </a: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mn-cs"/>
              </a:rPr>
              <a:t>Narrowing</a:t>
            </a:r>
            <a:r>
              <a:rPr kumimoji="0" lang="en-GB" sz="1100" b="1" i="0" u="none" strike="noStrike" kern="1200" cap="none" spc="0" normalizeH="0" baseline="0" noProof="0" dirty="0">
                <a:ln>
                  <a:noFill/>
                </a:ln>
                <a:solidFill>
                  <a:prstClr val="white"/>
                </a:solidFill>
                <a:effectLst/>
                <a:uLnTx/>
                <a:uFillTx/>
                <a:latin typeface="Calibri" panose="020F0502020204030204"/>
                <a:ea typeface="+mn-ea"/>
                <a:cs typeface="+mn-cs"/>
              </a:rPr>
              <a:t> 11</a:t>
            </a:r>
          </a:p>
        </p:txBody>
      </p:sp>
      <p:sp>
        <p:nvSpPr>
          <p:cNvPr id="6" name="Rectangle 5">
            <a:extLst>
              <a:ext uri="{FF2B5EF4-FFF2-40B4-BE49-F238E27FC236}">
                <a16:creationId xmlns:a16="http://schemas.microsoft.com/office/drawing/2014/main" id="{AB7394CF-C5D1-0499-7D62-A73AE8EE3BBF}"/>
              </a:ext>
            </a:extLst>
          </p:cNvPr>
          <p:cNvSpPr/>
          <p:nvPr/>
        </p:nvSpPr>
        <p:spPr>
          <a:xfrm>
            <a:off x="1010587" y="3010518"/>
            <a:ext cx="948047" cy="328241"/>
          </a:xfrm>
          <a:prstGeom prst="rect">
            <a:avLst/>
          </a:prstGeom>
          <a:solidFill>
            <a:schemeClr val="tx1">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Calibri" panose="020F0502020204030204"/>
                <a:ea typeface="+mn-ea"/>
                <a:cs typeface="+mn-cs"/>
              </a:rPr>
              <a:t>Restrictive 9</a:t>
            </a:r>
          </a:p>
        </p:txBody>
      </p:sp>
      <p:sp>
        <p:nvSpPr>
          <p:cNvPr id="7" name="Rectangle 6">
            <a:extLst>
              <a:ext uri="{FF2B5EF4-FFF2-40B4-BE49-F238E27FC236}">
                <a16:creationId xmlns:a16="http://schemas.microsoft.com/office/drawing/2014/main" id="{E5EE88E8-B7EA-6BD1-EF07-11A95F9763B6}"/>
              </a:ext>
            </a:extLst>
          </p:cNvPr>
          <p:cNvSpPr/>
          <p:nvPr/>
        </p:nvSpPr>
        <p:spPr>
          <a:xfrm>
            <a:off x="2671821" y="2998274"/>
            <a:ext cx="934043" cy="275309"/>
          </a:xfrm>
          <a:prstGeom prst="rect">
            <a:avLst/>
          </a:prstGeom>
          <a:solidFill>
            <a:schemeClr val="tx1">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Calibri" panose="020F0502020204030204"/>
                <a:ea typeface="+mn-ea"/>
                <a:cs typeface="+mn-cs"/>
              </a:rPr>
              <a:t>Other 6</a:t>
            </a:r>
          </a:p>
        </p:txBody>
      </p:sp>
      <p:cxnSp>
        <p:nvCxnSpPr>
          <p:cNvPr id="8" name="Straight Connector 7">
            <a:extLst>
              <a:ext uri="{FF2B5EF4-FFF2-40B4-BE49-F238E27FC236}">
                <a16:creationId xmlns:a16="http://schemas.microsoft.com/office/drawing/2014/main" id="{E39B2390-14D1-F7FC-4D1D-CF94E244BFF4}"/>
              </a:ext>
            </a:extLst>
          </p:cNvPr>
          <p:cNvCxnSpPr>
            <a:cxnSpLocks/>
            <a:stCxn id="3" idx="2"/>
          </p:cNvCxnSpPr>
          <p:nvPr/>
        </p:nvCxnSpPr>
        <p:spPr>
          <a:xfrm>
            <a:off x="2292846" y="2267367"/>
            <a:ext cx="19807" cy="885513"/>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4396752-0D9D-F7A6-4943-42216E27F598}"/>
              </a:ext>
            </a:extLst>
          </p:cNvPr>
          <p:cNvCxnSpPr>
            <a:cxnSpLocks/>
          </p:cNvCxnSpPr>
          <p:nvPr/>
        </p:nvCxnSpPr>
        <p:spPr>
          <a:xfrm>
            <a:off x="2052194" y="3152879"/>
            <a:ext cx="530264" cy="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E27B5AA-DA1E-90A1-68CE-6FC6646D2BB6}"/>
              </a:ext>
            </a:extLst>
          </p:cNvPr>
          <p:cNvCxnSpPr>
            <a:cxnSpLocks/>
          </p:cNvCxnSpPr>
          <p:nvPr/>
        </p:nvCxnSpPr>
        <p:spPr>
          <a:xfrm>
            <a:off x="2062650" y="2720002"/>
            <a:ext cx="530264" cy="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111940A0-D39F-2BCC-BAA2-DF1D3A87B54E}"/>
              </a:ext>
            </a:extLst>
          </p:cNvPr>
          <p:cNvSpPr/>
          <p:nvPr/>
        </p:nvSpPr>
        <p:spPr>
          <a:xfrm>
            <a:off x="2645030" y="4954461"/>
            <a:ext cx="688528" cy="434211"/>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mn-cs"/>
              </a:rPr>
              <a:t>COPD 2</a:t>
            </a:r>
          </a:p>
        </p:txBody>
      </p:sp>
      <p:sp>
        <p:nvSpPr>
          <p:cNvPr id="12" name="Rectangle 11">
            <a:extLst>
              <a:ext uri="{FF2B5EF4-FFF2-40B4-BE49-F238E27FC236}">
                <a16:creationId xmlns:a16="http://schemas.microsoft.com/office/drawing/2014/main" id="{CDCF3110-5C8C-BD8B-74A5-7F165CCBBF83}"/>
              </a:ext>
            </a:extLst>
          </p:cNvPr>
          <p:cNvSpPr/>
          <p:nvPr/>
        </p:nvSpPr>
        <p:spPr>
          <a:xfrm>
            <a:off x="1474318" y="3581832"/>
            <a:ext cx="1392273" cy="498402"/>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mn-cs"/>
              </a:rPr>
              <a:t>GP Referral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mn-cs"/>
              </a:rPr>
              <a:t>Suspected asthma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mn-cs"/>
              </a:rPr>
              <a:t>99</a:t>
            </a:r>
          </a:p>
        </p:txBody>
      </p:sp>
      <p:sp>
        <p:nvSpPr>
          <p:cNvPr id="13" name="Rectangle 12">
            <a:extLst>
              <a:ext uri="{FF2B5EF4-FFF2-40B4-BE49-F238E27FC236}">
                <a16:creationId xmlns:a16="http://schemas.microsoft.com/office/drawing/2014/main" id="{B219DBAE-4ECA-BCE3-361F-DD0F7602B840}"/>
              </a:ext>
            </a:extLst>
          </p:cNvPr>
          <p:cNvSpPr/>
          <p:nvPr/>
        </p:nvSpPr>
        <p:spPr>
          <a:xfrm>
            <a:off x="947716" y="4509186"/>
            <a:ext cx="846613" cy="304932"/>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mn-cs"/>
              </a:rPr>
              <a:t>Asthma 11</a:t>
            </a:r>
          </a:p>
        </p:txBody>
      </p:sp>
      <p:sp>
        <p:nvSpPr>
          <p:cNvPr id="14" name="Rectangle 13">
            <a:extLst>
              <a:ext uri="{FF2B5EF4-FFF2-40B4-BE49-F238E27FC236}">
                <a16:creationId xmlns:a16="http://schemas.microsoft.com/office/drawing/2014/main" id="{CAD9822A-2113-E4C9-F5C5-C83159FD024E}"/>
              </a:ext>
            </a:extLst>
          </p:cNvPr>
          <p:cNvSpPr/>
          <p:nvPr/>
        </p:nvSpPr>
        <p:spPr>
          <a:xfrm>
            <a:off x="2582458" y="4392615"/>
            <a:ext cx="1087030" cy="498402"/>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mn-cs"/>
              </a:rPr>
              <a:t>No Airway </a:t>
            </a:r>
            <a:r>
              <a:rPr kumimoji="0" lang="en-GB" sz="1200" b="1" i="0" u="none" strike="noStrike" kern="1200" cap="none" spc="0" normalizeH="0" baseline="0" noProof="0" dirty="0" err="1">
                <a:ln>
                  <a:noFill/>
                </a:ln>
                <a:solidFill>
                  <a:prstClr val="white"/>
                </a:solidFill>
                <a:effectLst/>
                <a:uLnTx/>
                <a:uFillTx/>
                <a:latin typeface="Calibri" panose="020F0502020204030204"/>
                <a:ea typeface="+mn-ea"/>
                <a:cs typeface="+mn-cs"/>
              </a:rPr>
              <a:t>Narrrowing</a:t>
            </a: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mn-cs"/>
              </a:rPr>
              <a:t> 70</a:t>
            </a:r>
          </a:p>
        </p:txBody>
      </p:sp>
      <p:sp>
        <p:nvSpPr>
          <p:cNvPr id="15" name="Rectangle 14">
            <a:extLst>
              <a:ext uri="{FF2B5EF4-FFF2-40B4-BE49-F238E27FC236}">
                <a16:creationId xmlns:a16="http://schemas.microsoft.com/office/drawing/2014/main" id="{87F05D5B-46A2-EA1D-071D-88CB40F69816}"/>
              </a:ext>
            </a:extLst>
          </p:cNvPr>
          <p:cNvSpPr/>
          <p:nvPr/>
        </p:nvSpPr>
        <p:spPr>
          <a:xfrm>
            <a:off x="947716" y="4944342"/>
            <a:ext cx="948047" cy="328246"/>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mn-cs"/>
              </a:rPr>
              <a:t>Restrictive 7</a:t>
            </a:r>
          </a:p>
        </p:txBody>
      </p:sp>
      <p:sp>
        <p:nvSpPr>
          <p:cNvPr id="16" name="Rectangle 15">
            <a:extLst>
              <a:ext uri="{FF2B5EF4-FFF2-40B4-BE49-F238E27FC236}">
                <a16:creationId xmlns:a16="http://schemas.microsoft.com/office/drawing/2014/main" id="{73EAEB6C-5249-D355-80A7-4F48C1975912}"/>
              </a:ext>
            </a:extLst>
          </p:cNvPr>
          <p:cNvSpPr/>
          <p:nvPr/>
        </p:nvSpPr>
        <p:spPr>
          <a:xfrm>
            <a:off x="1895762" y="5244187"/>
            <a:ext cx="686696" cy="287516"/>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mn-cs"/>
              </a:rPr>
              <a:t>Other 9</a:t>
            </a:r>
          </a:p>
        </p:txBody>
      </p:sp>
      <p:cxnSp>
        <p:nvCxnSpPr>
          <p:cNvPr id="17" name="Straight Connector 16">
            <a:extLst>
              <a:ext uri="{FF2B5EF4-FFF2-40B4-BE49-F238E27FC236}">
                <a16:creationId xmlns:a16="http://schemas.microsoft.com/office/drawing/2014/main" id="{19174167-F41B-CB88-9749-B0E049FCDCB7}"/>
              </a:ext>
            </a:extLst>
          </p:cNvPr>
          <p:cNvCxnSpPr>
            <a:cxnSpLocks/>
          </p:cNvCxnSpPr>
          <p:nvPr/>
        </p:nvCxnSpPr>
        <p:spPr>
          <a:xfrm>
            <a:off x="2256572" y="4080234"/>
            <a:ext cx="0" cy="119235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0294FC7-FB2A-C404-4611-64EE9C63A07C}"/>
              </a:ext>
            </a:extLst>
          </p:cNvPr>
          <p:cNvCxnSpPr>
            <a:cxnSpLocks/>
            <a:stCxn id="13" idx="3"/>
          </p:cNvCxnSpPr>
          <p:nvPr/>
        </p:nvCxnSpPr>
        <p:spPr>
          <a:xfrm>
            <a:off x="1794329" y="4661652"/>
            <a:ext cx="763944" cy="12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F23D117-CE20-8974-3023-52A1CCF12A44}"/>
              </a:ext>
            </a:extLst>
          </p:cNvPr>
          <p:cNvCxnSpPr>
            <a:cxnSpLocks/>
          </p:cNvCxnSpPr>
          <p:nvPr/>
        </p:nvCxnSpPr>
        <p:spPr>
          <a:xfrm flipV="1">
            <a:off x="1938742" y="5091864"/>
            <a:ext cx="706289" cy="975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D37CDBC1-91FD-6561-123F-D9F74768F661}"/>
              </a:ext>
            </a:extLst>
          </p:cNvPr>
          <p:cNvSpPr/>
          <p:nvPr/>
        </p:nvSpPr>
        <p:spPr>
          <a:xfrm>
            <a:off x="1259883" y="5939954"/>
            <a:ext cx="2003818" cy="307777"/>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400" b="1" i="0" u="none" strike="noStrike" kern="1200" cap="none" spc="0" normalizeH="0" baseline="0" noProof="0" dirty="0" err="1">
                <a:ln>
                  <a:noFill/>
                </a:ln>
                <a:solidFill>
                  <a:prstClr val="black"/>
                </a:solidFill>
                <a:effectLst/>
                <a:uLnTx/>
                <a:uFillTx/>
                <a:latin typeface="Calibri" panose="020F0502020204030204"/>
                <a:ea typeface="+mn-ea"/>
                <a:cs typeface="+mn-cs"/>
              </a:rPr>
              <a:t>Starren</a:t>
            </a:r>
            <a:r>
              <a:rPr kumimoji="0" lang="en-GB" sz="1400" b="1" i="0" u="none" strike="noStrike" kern="1200" cap="none" spc="0" normalizeH="0" baseline="30000" noProof="0" dirty="0">
                <a:ln>
                  <a:noFill/>
                </a:ln>
                <a:solidFill>
                  <a:prstClr val="black"/>
                </a:solidFill>
                <a:effectLst/>
                <a:uLnTx/>
                <a:uFillTx/>
                <a:latin typeface="Calibri" panose="020F0502020204030204"/>
                <a:ea typeface="+mn-ea"/>
                <a:cs typeface="+mn-cs"/>
              </a:rPr>
              <a:t> </a:t>
            </a: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 et al PCRJ, 2012</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C0FF4E1F-F831-5E6C-4245-245257005B49}"/>
              </a:ext>
            </a:extLst>
          </p:cNvPr>
          <p:cNvSpPr/>
          <p:nvPr/>
        </p:nvSpPr>
        <p:spPr>
          <a:xfrm>
            <a:off x="7977087" y="1476484"/>
            <a:ext cx="3086184" cy="3728282"/>
          </a:xfrm>
          <a:prstGeom prst="rect">
            <a:avLst/>
          </a:prstGeom>
          <a:solidFill>
            <a:schemeClr val="tx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Asthma Diagnostic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Consultation Service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Referred with Asthma                 n=644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Confirmed asthma                       n=277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No asthma                                     n=338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Diagnoses                     rhinitis     n=99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GERD       n=55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post infectious cough     n=54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smokers cough      n=15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Non pulmonary diagnosis     n=39</a:t>
            </a:r>
          </a:p>
        </p:txBody>
      </p:sp>
      <p:sp>
        <p:nvSpPr>
          <p:cNvPr id="22" name="TextBox 21">
            <a:extLst>
              <a:ext uri="{FF2B5EF4-FFF2-40B4-BE49-F238E27FC236}">
                <a16:creationId xmlns:a16="http://schemas.microsoft.com/office/drawing/2014/main" id="{13B618B4-3CEA-5DC6-3DBE-3FFBAC321625}"/>
              </a:ext>
            </a:extLst>
          </p:cNvPr>
          <p:cNvSpPr txBox="1"/>
          <p:nvPr/>
        </p:nvSpPr>
        <p:spPr>
          <a:xfrm>
            <a:off x="8487869" y="5590429"/>
            <a:ext cx="1977016" cy="338554"/>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Gillis et al. PCRJ 2017</a:t>
            </a:r>
          </a:p>
        </p:txBody>
      </p:sp>
      <p:sp>
        <p:nvSpPr>
          <p:cNvPr id="23" name="Rectangle 22">
            <a:extLst>
              <a:ext uri="{FF2B5EF4-FFF2-40B4-BE49-F238E27FC236}">
                <a16:creationId xmlns:a16="http://schemas.microsoft.com/office/drawing/2014/main" id="{96A296ED-4323-4010-340B-439D854AEED0}"/>
              </a:ext>
            </a:extLst>
          </p:cNvPr>
          <p:cNvSpPr/>
          <p:nvPr/>
        </p:nvSpPr>
        <p:spPr>
          <a:xfrm>
            <a:off x="4293903" y="1425040"/>
            <a:ext cx="3281368" cy="4151004"/>
          </a:xfrm>
          <a:prstGeom prst="rect">
            <a:avLst/>
          </a:prstGeom>
          <a:solidFill>
            <a:srgbClr val="00B050"/>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a:ea typeface="+mn-ea"/>
                <a:cs typeface="+mn-cs"/>
              </a:rPr>
              <a:t>Asthma overdiagnosis</a:t>
            </a:r>
          </a:p>
          <a:p>
            <a:pPr marL="216000" marR="0" lvl="0" indent="-216000" algn="l" defTabSz="914400" rtl="0" eaLnBrk="1" fontAlgn="auto" latinLnBrk="0" hangingPunct="1">
              <a:lnSpc>
                <a:spcPct val="120000"/>
              </a:lnSpc>
              <a:spcBef>
                <a:spcPts val="450"/>
              </a:spcBef>
              <a:spcAft>
                <a:spcPts val="0"/>
              </a:spcAft>
              <a:buClr>
                <a:srgbClr val="4472C4"/>
              </a:buClr>
              <a:buSzPct val="100000"/>
              <a:buFont typeface="Arial"/>
              <a:buChar char="•"/>
              <a:tabLst/>
              <a:defRPr/>
            </a:pPr>
            <a:r>
              <a:rPr kumimoji="0" lang="en-US" sz="1400" b="1" i="0" u="none" strike="noStrike" kern="0" cap="none" spc="0" normalizeH="0" baseline="0" noProof="0" dirty="0">
                <a:ln>
                  <a:noFill/>
                </a:ln>
                <a:solidFill>
                  <a:srgbClr val="FFFFFF"/>
                </a:solidFill>
                <a:effectLst/>
                <a:uLnTx/>
                <a:uFillTx/>
                <a:latin typeface="Arial"/>
                <a:ea typeface="Arial"/>
                <a:cs typeface="Arial"/>
                <a:sym typeface="Arial"/>
              </a:rPr>
              <a:t>Reevaluation of diagnosis in adults with physician-diagnosed asthma</a:t>
            </a:r>
          </a:p>
          <a:p>
            <a:pPr marL="216000" marR="0" lvl="0" indent="-216000" algn="l" defTabSz="914400" rtl="0" eaLnBrk="1" fontAlgn="auto" latinLnBrk="0" hangingPunct="1">
              <a:lnSpc>
                <a:spcPct val="120000"/>
              </a:lnSpc>
              <a:spcBef>
                <a:spcPts val="450"/>
              </a:spcBef>
              <a:spcAft>
                <a:spcPts val="0"/>
              </a:spcAft>
              <a:buClr>
                <a:srgbClr val="4472C4"/>
              </a:buClr>
              <a:buSzPct val="100000"/>
              <a:buFont typeface="Arial"/>
              <a:buChar char="•"/>
              <a:tabLst/>
              <a:defRPr/>
            </a:pPr>
            <a:r>
              <a:rPr kumimoji="0" lang="en-US" sz="1400" b="1" i="0" u="none" strike="noStrike" kern="1200" cap="none" spc="0" normalizeH="0" baseline="0" noProof="0" dirty="0" err="1">
                <a:ln>
                  <a:noFill/>
                </a:ln>
                <a:solidFill>
                  <a:srgbClr val="FFFFFF"/>
                </a:solidFill>
                <a:effectLst/>
                <a:uLnTx/>
                <a:uFillTx/>
                <a:latin typeface="Calibri" panose="020F0502020204030204"/>
                <a:ea typeface="+mn-ea"/>
                <a:cs typeface="+mn-cs"/>
              </a:rPr>
              <a:t>Multicentre</a:t>
            </a:r>
            <a:r>
              <a:rPr kumimoji="0" lang="en-US" sz="1400" b="1" i="0" u="none" strike="noStrike" kern="1200" cap="none" spc="0" normalizeH="0" baseline="0" noProof="0" dirty="0">
                <a:ln>
                  <a:noFill/>
                </a:ln>
                <a:solidFill>
                  <a:srgbClr val="FFFFFF"/>
                </a:solidFill>
                <a:effectLst/>
                <a:uLnTx/>
                <a:uFillTx/>
                <a:latin typeface="Calibri" panose="020F0502020204030204"/>
                <a:ea typeface="+mn-ea"/>
                <a:cs typeface="+mn-cs"/>
              </a:rPr>
              <a:t> cohort study, enrolling 701 randomly selected adults with physician-diagnosed asthma in the previous five years</a:t>
            </a:r>
            <a:endParaRPr kumimoji="0" lang="en-US" sz="1400" b="1" i="0" u="none" strike="noStrike" kern="0" cap="none" spc="0" normalizeH="0" baseline="0" noProof="0" dirty="0">
              <a:ln>
                <a:noFill/>
              </a:ln>
              <a:solidFill>
                <a:srgbClr val="FFFFFF"/>
              </a:solidFill>
              <a:effectLst/>
              <a:uLnTx/>
              <a:uFillTx/>
              <a:latin typeface="Arial"/>
              <a:ea typeface="Arial"/>
              <a:cs typeface="Arial"/>
              <a:sym typeface="Arial"/>
            </a:endParaRPr>
          </a:p>
          <a:p>
            <a:pPr marL="216000" marR="0" lvl="0" indent="-216000" algn="l" defTabSz="914400" rtl="0" eaLnBrk="1" fontAlgn="auto" latinLnBrk="0" hangingPunct="1">
              <a:lnSpc>
                <a:spcPct val="120000"/>
              </a:lnSpc>
              <a:spcBef>
                <a:spcPts val="450"/>
              </a:spcBef>
              <a:spcAft>
                <a:spcPts val="0"/>
              </a:spcAft>
              <a:buClr>
                <a:srgbClr val="4472C4"/>
              </a:buClr>
              <a:buSzPct val="100000"/>
              <a:buFont typeface="Arial"/>
              <a:buChar char="•"/>
              <a:tabLst/>
              <a:defRPr/>
            </a:pPr>
            <a:r>
              <a:rPr kumimoji="0" lang="en-US" sz="1400" b="1" i="0" u="none" strike="noStrike" kern="1200" cap="none" spc="0" normalizeH="0" baseline="0" noProof="0" dirty="0">
                <a:ln>
                  <a:noFill/>
                </a:ln>
                <a:solidFill>
                  <a:srgbClr val="FFFFFF"/>
                </a:solidFill>
                <a:effectLst/>
                <a:uLnTx/>
                <a:uFillTx/>
                <a:latin typeface="Calibri" panose="020F0502020204030204"/>
                <a:ea typeface="+mn-ea"/>
                <a:cs typeface="+mn-cs"/>
              </a:rPr>
              <a:t>Findings:</a:t>
            </a:r>
          </a:p>
          <a:p>
            <a:pPr marL="481263" marR="0" lvl="1" indent="-195513" algn="l" defTabSz="914400" rtl="0" eaLnBrk="1" fontAlgn="auto" latinLnBrk="0" hangingPunct="1">
              <a:lnSpc>
                <a:spcPct val="120000"/>
              </a:lnSpc>
              <a:spcBef>
                <a:spcPts val="450"/>
              </a:spcBef>
              <a:spcAft>
                <a:spcPts val="0"/>
              </a:spcAft>
              <a:buClr>
                <a:srgbClr val="4472C4"/>
              </a:buClr>
              <a:buSzPct val="100000"/>
              <a:buFont typeface="Lucida Grande"/>
              <a:buChar char="–"/>
              <a:tabLst/>
              <a:defRPr/>
            </a:pPr>
            <a:r>
              <a:rPr kumimoji="0" lang="en-US" sz="1400" b="1" i="0" u="none" strike="noStrike" kern="1200" cap="none" spc="0" normalizeH="0" baseline="0" noProof="0" dirty="0">
                <a:ln>
                  <a:noFill/>
                </a:ln>
                <a:solidFill>
                  <a:srgbClr val="FFFFFF"/>
                </a:solidFill>
                <a:effectLst/>
                <a:uLnTx/>
                <a:uFillTx/>
                <a:latin typeface="Calibri" panose="020F0502020204030204"/>
                <a:ea typeface="+mn-ea"/>
                <a:cs typeface="+mn-cs"/>
              </a:rPr>
              <a:t>current asthma was excluded in 33% of the 613 participants who completed the study</a:t>
            </a:r>
          </a:p>
          <a:p>
            <a:pPr marL="481263" marR="0" lvl="1" indent="-195513" algn="l" defTabSz="914400" rtl="0" eaLnBrk="1" fontAlgn="auto" latinLnBrk="0" hangingPunct="1">
              <a:lnSpc>
                <a:spcPct val="120000"/>
              </a:lnSpc>
              <a:spcBef>
                <a:spcPts val="450"/>
              </a:spcBef>
              <a:spcAft>
                <a:spcPts val="0"/>
              </a:spcAft>
              <a:buClr>
                <a:srgbClr val="4472C4"/>
              </a:buClr>
              <a:buSzPct val="100000"/>
              <a:buFont typeface="Lucida Grande"/>
              <a:buChar char="–"/>
              <a:tabLst/>
              <a:defRPr/>
            </a:pPr>
            <a:r>
              <a:rPr kumimoji="0" lang="en-US" sz="1400" b="1" i="0" u="none" strike="noStrike" kern="0" cap="none" spc="0" normalizeH="0" baseline="0" noProof="0" dirty="0">
                <a:ln>
                  <a:noFill/>
                </a:ln>
                <a:solidFill>
                  <a:srgbClr val="FC1721"/>
                </a:solidFill>
                <a:effectLst/>
                <a:uLnTx/>
                <a:uFillTx/>
                <a:latin typeface="Arial"/>
                <a:ea typeface="Arial"/>
                <a:cs typeface="Arial"/>
                <a:sym typeface="Arial"/>
              </a:rPr>
              <a:t>28% asymptomatic</a:t>
            </a:r>
          </a:p>
          <a:p>
            <a:pPr marL="481263" marR="0" lvl="1" indent="-195513" algn="l" defTabSz="914400" rtl="0" eaLnBrk="1" fontAlgn="auto" latinLnBrk="0" hangingPunct="1">
              <a:lnSpc>
                <a:spcPct val="120000"/>
              </a:lnSpc>
              <a:spcBef>
                <a:spcPts val="450"/>
              </a:spcBef>
              <a:spcAft>
                <a:spcPts val="0"/>
              </a:spcAft>
              <a:buClr>
                <a:srgbClr val="4472C4"/>
              </a:buClr>
              <a:buSzPct val="100000"/>
              <a:buFont typeface="Lucida Grande"/>
              <a:buChar char="–"/>
              <a:tabLst/>
              <a:defRPr/>
            </a:pPr>
            <a:r>
              <a:rPr kumimoji="0" lang="en-US" sz="1400" b="1" i="0" u="none" strike="noStrike" kern="1200" cap="none" spc="0" normalizeH="0" baseline="0" noProof="0" dirty="0">
                <a:ln>
                  <a:noFill/>
                </a:ln>
                <a:solidFill>
                  <a:srgbClr val="FFFFFF"/>
                </a:solidFill>
                <a:effectLst/>
                <a:uLnTx/>
                <a:uFillTx/>
                <a:latin typeface="Calibri" panose="020F0502020204030204"/>
                <a:ea typeface="+mn-ea"/>
                <a:cs typeface="+mn-cs"/>
              </a:rPr>
              <a:t>25% rhinitis</a:t>
            </a:r>
            <a:endParaRPr kumimoji="0" lang="en-US" sz="1400" b="1"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0E918EB1-A99E-C593-84A4-C67F3A5C9F50}"/>
              </a:ext>
            </a:extLst>
          </p:cNvPr>
          <p:cNvSpPr txBox="1"/>
          <p:nvPr/>
        </p:nvSpPr>
        <p:spPr>
          <a:xfrm>
            <a:off x="4235079" y="5613511"/>
            <a:ext cx="3506729" cy="30777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Aaron SD et al. </a:t>
            </a:r>
            <a:r>
              <a:rPr kumimoji="0" lang="en-GB" sz="1400" b="1" i="1" u="none" strike="noStrike" kern="1200" cap="none" spc="0" normalizeH="0" baseline="0" noProof="0" dirty="0">
                <a:ln>
                  <a:noFill/>
                </a:ln>
                <a:solidFill>
                  <a:prstClr val="black"/>
                </a:solidFill>
                <a:effectLst/>
                <a:uLnTx/>
                <a:uFillTx/>
                <a:latin typeface="Calibri" panose="020F0502020204030204"/>
                <a:ea typeface="+mn-ea"/>
                <a:cs typeface="+mn-cs"/>
              </a:rPr>
              <a:t>JAMA </a:t>
            </a: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2017; 317(3): 269–279.</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D464D63E-E27A-2CBB-8DB5-A530D3C9181D}"/>
              </a:ext>
            </a:extLst>
          </p:cNvPr>
          <p:cNvSpPr txBox="1"/>
          <p:nvPr/>
        </p:nvSpPr>
        <p:spPr>
          <a:xfrm>
            <a:off x="1280150" y="3233056"/>
            <a:ext cx="2325713" cy="369332"/>
          </a:xfrm>
          <a:prstGeom prst="rect">
            <a:avLst/>
          </a:prstGeom>
          <a:solidFill>
            <a:schemeClr val="bg1"/>
          </a:solidFill>
          <a:ln w="38100">
            <a:solidFill>
              <a:schemeClr val="accent4">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74B88"/>
                </a:solidFill>
                <a:effectLst/>
                <a:uLnTx/>
                <a:uFillTx/>
                <a:latin typeface="Arial"/>
                <a:ea typeface="+mn-ea"/>
                <a:cs typeface="+mn-cs"/>
              </a:rPr>
              <a:t>  62% not asthma               </a:t>
            </a:r>
          </a:p>
        </p:txBody>
      </p:sp>
      <p:sp>
        <p:nvSpPr>
          <p:cNvPr id="26" name="TextBox 25">
            <a:extLst>
              <a:ext uri="{FF2B5EF4-FFF2-40B4-BE49-F238E27FC236}">
                <a16:creationId xmlns:a16="http://schemas.microsoft.com/office/drawing/2014/main" id="{18383E1F-8DB2-076E-66C9-B3E0BCB06DAB}"/>
              </a:ext>
            </a:extLst>
          </p:cNvPr>
          <p:cNvSpPr txBox="1"/>
          <p:nvPr/>
        </p:nvSpPr>
        <p:spPr>
          <a:xfrm>
            <a:off x="808003" y="4620142"/>
            <a:ext cx="2647887" cy="369332"/>
          </a:xfrm>
          <a:prstGeom prst="rect">
            <a:avLst/>
          </a:prstGeom>
          <a:solidFill>
            <a:schemeClr val="bg1"/>
          </a:solidFill>
          <a:ln w="12700">
            <a:solidFill>
              <a:schemeClr val="tx1">
                <a:lumMod val="65000"/>
                <a:lumOff val="3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74B88"/>
                </a:solidFill>
                <a:effectLst/>
                <a:uLnTx/>
                <a:uFillTx/>
                <a:latin typeface="Arial"/>
                <a:ea typeface="+mn-ea"/>
                <a:cs typeface="+mn-cs"/>
              </a:rPr>
              <a:t>  88% not asthma               </a:t>
            </a:r>
          </a:p>
        </p:txBody>
      </p:sp>
      <p:sp>
        <p:nvSpPr>
          <p:cNvPr id="27" name="TextBox 26">
            <a:extLst>
              <a:ext uri="{FF2B5EF4-FFF2-40B4-BE49-F238E27FC236}">
                <a16:creationId xmlns:a16="http://schemas.microsoft.com/office/drawing/2014/main" id="{A1A2BCA6-2BD9-C250-FAB7-691E6ADC50E9}"/>
              </a:ext>
            </a:extLst>
          </p:cNvPr>
          <p:cNvSpPr txBox="1"/>
          <p:nvPr/>
        </p:nvSpPr>
        <p:spPr>
          <a:xfrm>
            <a:off x="4729516" y="3581832"/>
            <a:ext cx="2517854" cy="369332"/>
          </a:xfrm>
          <a:prstGeom prst="rect">
            <a:avLst/>
          </a:prstGeom>
          <a:solidFill>
            <a:schemeClr val="bg1"/>
          </a:solidFill>
          <a:ln w="38100">
            <a:solidFill>
              <a:schemeClr val="tx1">
                <a:lumMod val="65000"/>
                <a:lumOff val="3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74B88"/>
                </a:solidFill>
                <a:effectLst/>
                <a:uLnTx/>
                <a:uFillTx/>
                <a:latin typeface="Arial"/>
                <a:ea typeface="+mn-ea"/>
                <a:cs typeface="+mn-cs"/>
              </a:rPr>
              <a:t>  33% not  asthma               </a:t>
            </a:r>
          </a:p>
        </p:txBody>
      </p:sp>
      <p:sp>
        <p:nvSpPr>
          <p:cNvPr id="28" name="TextBox 27">
            <a:extLst>
              <a:ext uri="{FF2B5EF4-FFF2-40B4-BE49-F238E27FC236}">
                <a16:creationId xmlns:a16="http://schemas.microsoft.com/office/drawing/2014/main" id="{6CF6D028-25A1-1787-109F-543DE0B888B0}"/>
              </a:ext>
            </a:extLst>
          </p:cNvPr>
          <p:cNvSpPr txBox="1"/>
          <p:nvPr/>
        </p:nvSpPr>
        <p:spPr>
          <a:xfrm>
            <a:off x="8607633" y="4783702"/>
            <a:ext cx="2258494" cy="369332"/>
          </a:xfrm>
          <a:prstGeom prst="rect">
            <a:avLst/>
          </a:prstGeom>
          <a:solidFill>
            <a:schemeClr val="bg1"/>
          </a:solidFill>
          <a:ln w="12700">
            <a:solidFill>
              <a:schemeClr val="tx1">
                <a:lumMod val="65000"/>
                <a:lumOff val="3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74B88"/>
                </a:solidFill>
                <a:effectLst/>
                <a:uLnTx/>
                <a:uFillTx/>
                <a:latin typeface="Arial"/>
                <a:ea typeface="+mn-ea"/>
                <a:cs typeface="+mn-cs"/>
              </a:rPr>
              <a:t>  55% not asthma               </a:t>
            </a:r>
          </a:p>
        </p:txBody>
      </p:sp>
    </p:spTree>
    <p:extLst>
      <p:ext uri="{BB962C8B-B14F-4D97-AF65-F5344CB8AC3E}">
        <p14:creationId xmlns:p14="http://schemas.microsoft.com/office/powerpoint/2010/main" val="1617932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1" grpId="0" animBg="1"/>
      <p:bldP spid="12" grpId="0" animBg="1"/>
      <p:bldP spid="13" grpId="0" animBg="1"/>
      <p:bldP spid="14" grpId="0" animBg="1"/>
      <p:bldP spid="15" grpId="0" animBg="1"/>
      <p:bldP spid="16"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F3767-B55E-3038-7934-46DC3D0997E9}"/>
              </a:ext>
            </a:extLst>
          </p:cNvPr>
          <p:cNvSpPr>
            <a:spLocks noGrp="1"/>
          </p:cNvSpPr>
          <p:nvPr>
            <p:ph type="title"/>
          </p:nvPr>
        </p:nvSpPr>
        <p:spPr/>
        <p:txBody>
          <a:bodyPr>
            <a:noAutofit/>
          </a:bodyPr>
          <a:lstStyle/>
          <a:p>
            <a:br>
              <a:rPr lang="en-US" dirty="0"/>
            </a:br>
            <a:br>
              <a:rPr lang="en-US" dirty="0"/>
            </a:br>
            <a:br>
              <a:rPr lang="en-US" dirty="0"/>
            </a:br>
            <a:br>
              <a:rPr lang="en-US" dirty="0"/>
            </a:br>
            <a:br>
              <a:rPr lang="en-US" dirty="0"/>
            </a:br>
            <a:br>
              <a:rPr lang="en-US" dirty="0"/>
            </a:br>
            <a:endParaRPr lang="en-US" dirty="0"/>
          </a:p>
        </p:txBody>
      </p:sp>
      <p:pic>
        <p:nvPicPr>
          <p:cNvPr id="5" name="Picture 4">
            <a:extLst>
              <a:ext uri="{FF2B5EF4-FFF2-40B4-BE49-F238E27FC236}">
                <a16:creationId xmlns:a16="http://schemas.microsoft.com/office/drawing/2014/main" id="{F527DF80-B5C2-07ED-AE1A-6E158AE0FA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911" r="3487" b="27016"/>
          <a:stretch/>
        </p:blipFill>
        <p:spPr bwMode="auto">
          <a:xfrm>
            <a:off x="2740916" y="2203822"/>
            <a:ext cx="5654794" cy="38894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683F86BC-5649-242A-2DDD-FDDFF5DA08C6}"/>
              </a:ext>
            </a:extLst>
          </p:cNvPr>
          <p:cNvSpPr txBox="1"/>
          <p:nvPr/>
        </p:nvSpPr>
        <p:spPr>
          <a:xfrm>
            <a:off x="7536160" y="6445045"/>
            <a:ext cx="4752528" cy="369332"/>
          </a:xfrm>
          <a:prstGeom prst="rect">
            <a:avLst/>
          </a:prstGeom>
          <a:noFill/>
        </p:spPr>
        <p:txBody>
          <a:bodyPr wrap="square">
            <a:spAutoFit/>
          </a:bodyPr>
          <a:lstStyle/>
          <a:p>
            <a:pPr algn="l"/>
            <a:r>
              <a:rPr lang="en-GB" i="1" dirty="0">
                <a:solidFill>
                  <a:srgbClr val="222222"/>
                </a:solidFill>
                <a:highlight>
                  <a:srgbClr val="FFFFFF"/>
                </a:highlight>
                <a:latin typeface="-apple-system"/>
              </a:rPr>
              <a:t>Lancet 2005;365:974-76</a:t>
            </a:r>
            <a:endParaRPr lang="en-GB" b="0" i="0" dirty="0">
              <a:solidFill>
                <a:srgbClr val="222222"/>
              </a:solidFill>
              <a:effectLst/>
              <a:highlight>
                <a:srgbClr val="FFFFFF"/>
              </a:highlight>
              <a:latin typeface="-apple-system"/>
            </a:endParaRPr>
          </a:p>
        </p:txBody>
      </p:sp>
      <p:sp>
        <p:nvSpPr>
          <p:cNvPr id="12" name="TextBox 11">
            <a:extLst>
              <a:ext uri="{FF2B5EF4-FFF2-40B4-BE49-F238E27FC236}">
                <a16:creationId xmlns:a16="http://schemas.microsoft.com/office/drawing/2014/main" id="{868B325C-9240-56C0-A4BE-9FCD913C2D90}"/>
              </a:ext>
            </a:extLst>
          </p:cNvPr>
          <p:cNvSpPr txBox="1"/>
          <p:nvPr/>
        </p:nvSpPr>
        <p:spPr>
          <a:xfrm>
            <a:off x="3359696" y="1021076"/>
            <a:ext cx="4752528" cy="830997"/>
          </a:xfrm>
          <a:prstGeom prst="rect">
            <a:avLst/>
          </a:prstGeom>
          <a:noFill/>
        </p:spPr>
        <p:txBody>
          <a:bodyPr wrap="square" rtlCol="0">
            <a:spAutoFit/>
          </a:bodyPr>
          <a:lstStyle/>
          <a:p>
            <a:r>
              <a:rPr lang="en-US" sz="2400" b="1" dirty="0"/>
              <a:t>Over-diagnosis </a:t>
            </a:r>
          </a:p>
          <a:p>
            <a:r>
              <a:rPr lang="en-US" sz="2400" b="1" dirty="0"/>
              <a:t>in Tertiary Care ≅ 30%</a:t>
            </a:r>
          </a:p>
        </p:txBody>
      </p:sp>
    </p:spTree>
    <p:extLst>
      <p:ext uri="{BB962C8B-B14F-4D97-AF65-F5344CB8AC3E}">
        <p14:creationId xmlns:p14="http://schemas.microsoft.com/office/powerpoint/2010/main" val="1959247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4DF42-6C7B-66A7-4BBC-3EBB23D83BCE}"/>
              </a:ext>
            </a:extLst>
          </p:cNvPr>
          <p:cNvSpPr>
            <a:spLocks noGrp="1"/>
          </p:cNvSpPr>
          <p:nvPr>
            <p:ph type="title"/>
          </p:nvPr>
        </p:nvSpPr>
        <p:spPr/>
        <p:txBody>
          <a:bodyPr/>
          <a:lstStyle/>
          <a:p>
            <a:endParaRPr lang="en-US"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B20FF4F9-7DA8-E111-C892-692FD4B052D1}"/>
              </a:ext>
            </a:extLst>
          </p:cNvPr>
          <p:cNvPicPr>
            <a:picLocks noChangeAspect="1"/>
          </p:cNvPicPr>
          <p:nvPr/>
        </p:nvPicPr>
        <p:blipFill>
          <a:blip r:embed="rId3"/>
          <a:stretch>
            <a:fillRect/>
          </a:stretch>
        </p:blipFill>
        <p:spPr>
          <a:xfrm>
            <a:off x="838200" y="2700012"/>
            <a:ext cx="10430890" cy="3503812"/>
          </a:xfrm>
          <a:prstGeom prst="rect">
            <a:avLst/>
          </a:prstGeom>
        </p:spPr>
      </p:pic>
      <p:sp>
        <p:nvSpPr>
          <p:cNvPr id="4" name="Rectangle 3">
            <a:extLst>
              <a:ext uri="{FF2B5EF4-FFF2-40B4-BE49-F238E27FC236}">
                <a16:creationId xmlns:a16="http://schemas.microsoft.com/office/drawing/2014/main" id="{13A3CFEA-1871-288A-4672-45C842EC24CA}"/>
              </a:ext>
            </a:extLst>
          </p:cNvPr>
          <p:cNvSpPr/>
          <p:nvPr/>
        </p:nvSpPr>
        <p:spPr>
          <a:xfrm>
            <a:off x="4574030" y="4130186"/>
            <a:ext cx="1063756" cy="32173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ACE6C60-D3BF-9CC8-6B35-B2F7B22DBE19}"/>
              </a:ext>
            </a:extLst>
          </p:cNvPr>
          <p:cNvSpPr/>
          <p:nvPr/>
        </p:nvSpPr>
        <p:spPr>
          <a:xfrm>
            <a:off x="8794893" y="4131574"/>
            <a:ext cx="1063756" cy="32173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330A3820-6537-D27B-FFB7-4141F1198069}"/>
              </a:ext>
            </a:extLst>
          </p:cNvPr>
          <p:cNvPicPr>
            <a:picLocks noChangeAspect="1"/>
          </p:cNvPicPr>
          <p:nvPr/>
        </p:nvPicPr>
        <p:blipFill rotWithShape="1">
          <a:blip r:embed="rId4"/>
          <a:srcRect t="15155" r="2351" b="69889"/>
          <a:stretch/>
        </p:blipFill>
        <p:spPr>
          <a:xfrm>
            <a:off x="913320" y="1690688"/>
            <a:ext cx="3660710" cy="736451"/>
          </a:xfrm>
          <a:prstGeom prst="rect">
            <a:avLst/>
          </a:prstGeom>
        </p:spPr>
      </p:pic>
      <p:pic>
        <p:nvPicPr>
          <p:cNvPr id="7" name="Picture 6">
            <a:extLst>
              <a:ext uri="{FF2B5EF4-FFF2-40B4-BE49-F238E27FC236}">
                <a16:creationId xmlns:a16="http://schemas.microsoft.com/office/drawing/2014/main" id="{E33D0FC4-F53C-3165-FB09-573158C69A0D}"/>
              </a:ext>
            </a:extLst>
          </p:cNvPr>
          <p:cNvPicPr>
            <a:picLocks noChangeAspect="1"/>
          </p:cNvPicPr>
          <p:nvPr/>
        </p:nvPicPr>
        <p:blipFill>
          <a:blip r:embed="rId5"/>
          <a:stretch>
            <a:fillRect/>
          </a:stretch>
        </p:blipFill>
        <p:spPr>
          <a:xfrm>
            <a:off x="4824452" y="1795898"/>
            <a:ext cx="6578183" cy="794347"/>
          </a:xfrm>
          <a:prstGeom prst="rect">
            <a:avLst/>
          </a:prstGeom>
        </p:spPr>
      </p:pic>
      <p:sp>
        <p:nvSpPr>
          <p:cNvPr id="9" name="Content Placeholder 9">
            <a:extLst>
              <a:ext uri="{FF2B5EF4-FFF2-40B4-BE49-F238E27FC236}">
                <a16:creationId xmlns:a16="http://schemas.microsoft.com/office/drawing/2014/main" id="{4D25E836-40A7-7445-1868-538E51DEAA84}"/>
              </a:ext>
            </a:extLst>
          </p:cNvPr>
          <p:cNvSpPr txBox="1">
            <a:spLocks/>
          </p:cNvSpPr>
          <p:nvPr/>
        </p:nvSpPr>
        <p:spPr>
          <a:xfrm>
            <a:off x="957261" y="6324600"/>
            <a:ext cx="10277477" cy="37147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74B88"/>
                </a:solidFill>
                <a:effectLst/>
                <a:uLnTx/>
                <a:uFillTx/>
                <a:latin typeface="Arial"/>
                <a:ea typeface="+mn-ea"/>
                <a:cs typeface="+mn-cs"/>
              </a:rPr>
              <a:t>Ryan D et al. </a:t>
            </a:r>
            <a:r>
              <a:rPr kumimoji="0" lang="en-US" sz="1400" b="0" i="0" u="none" strike="noStrike" kern="1200" cap="none" spc="0" normalizeH="0" baseline="0" noProof="0" dirty="0">
                <a:ln>
                  <a:noFill/>
                </a:ln>
                <a:solidFill>
                  <a:srgbClr val="074B88"/>
                </a:solidFill>
                <a:effectLst/>
                <a:uLnTx/>
                <a:uFillTx/>
                <a:latin typeface="Arial"/>
                <a:ea typeface="+mn-ea"/>
                <a:cs typeface="+mn-cs"/>
              </a:rPr>
              <a:t>Results of an allergy educational needs questionnaire for primary care. </a:t>
            </a:r>
            <a:r>
              <a:rPr kumimoji="0" lang="en-GB" sz="1400" b="0" i="0" u="none" strike="noStrike" kern="1200" cap="none" spc="0" normalizeH="0" baseline="0" noProof="0" dirty="0">
                <a:ln>
                  <a:noFill/>
                </a:ln>
                <a:solidFill>
                  <a:srgbClr val="074B88"/>
                </a:solidFill>
                <a:effectLst/>
                <a:uLnTx/>
                <a:uFillTx/>
                <a:latin typeface="Arial"/>
                <a:ea typeface="+mn-ea"/>
                <a:cs typeface="+mn-cs"/>
              </a:rPr>
              <a:t>Allergy. 2017 Jul;72(7):1123-28. </a:t>
            </a:r>
            <a:r>
              <a:rPr kumimoji="0" lang="en-GB" sz="1400" b="0" i="0" u="none" strike="noStrike" kern="1200" cap="none" spc="0" normalizeH="0" baseline="0" noProof="0" dirty="0" err="1">
                <a:ln>
                  <a:noFill/>
                </a:ln>
                <a:solidFill>
                  <a:srgbClr val="074B88"/>
                </a:solidFill>
                <a:effectLst/>
                <a:uLnTx/>
                <a:uFillTx/>
                <a:latin typeface="Arial"/>
                <a:ea typeface="+mn-ea"/>
                <a:cs typeface="+mn-cs"/>
              </a:rPr>
              <a:t>doi</a:t>
            </a:r>
            <a:r>
              <a:rPr kumimoji="0" lang="en-GB" sz="1400" b="0" i="0" u="none" strike="noStrike" kern="1200" cap="none" spc="0" normalizeH="0" baseline="0" noProof="0" dirty="0">
                <a:ln>
                  <a:noFill/>
                </a:ln>
                <a:solidFill>
                  <a:srgbClr val="074B88"/>
                </a:solidFill>
                <a:effectLst/>
                <a:uLnTx/>
                <a:uFillTx/>
                <a:latin typeface="Arial"/>
                <a:ea typeface="+mn-ea"/>
                <a:cs typeface="+mn-cs"/>
              </a:rPr>
              <a:t>: 10.1111/all.13134.</a:t>
            </a:r>
          </a:p>
        </p:txBody>
      </p:sp>
      <p:sp>
        <p:nvSpPr>
          <p:cNvPr id="8" name="TextBox 7">
            <a:extLst>
              <a:ext uri="{FF2B5EF4-FFF2-40B4-BE49-F238E27FC236}">
                <a16:creationId xmlns:a16="http://schemas.microsoft.com/office/drawing/2014/main" id="{AE8EB9D9-ED50-A178-9B38-3E36CD0BCEF4}"/>
              </a:ext>
            </a:extLst>
          </p:cNvPr>
          <p:cNvSpPr txBox="1"/>
          <p:nvPr/>
        </p:nvSpPr>
        <p:spPr>
          <a:xfrm>
            <a:off x="3433513" y="559701"/>
            <a:ext cx="4240264" cy="523220"/>
          </a:xfrm>
          <a:prstGeom prst="rect">
            <a:avLst/>
          </a:prstGeom>
          <a:noFill/>
        </p:spPr>
        <p:txBody>
          <a:bodyPr wrap="none" rtlCol="0">
            <a:spAutoFit/>
          </a:bodyPr>
          <a:lstStyle/>
          <a:p>
            <a:r>
              <a:rPr lang="en-US" sz="2800" b="1" dirty="0">
                <a:cs typeface="Arial" panose="020B0604020202020204" pitchFamily="34" charset="0"/>
              </a:rPr>
              <a:t>Great</a:t>
            </a:r>
            <a:r>
              <a:rPr lang="en-US" sz="2800" b="1" dirty="0">
                <a:latin typeface="Arial" panose="020B0604020202020204" pitchFamily="34" charset="0"/>
                <a:cs typeface="Arial" panose="020B0604020202020204" pitchFamily="34" charset="0"/>
              </a:rPr>
              <a:t> Educational Need</a:t>
            </a:r>
            <a:endParaRPr lang="en-US" sz="2800" b="1" dirty="0"/>
          </a:p>
        </p:txBody>
      </p:sp>
    </p:spTree>
    <p:extLst>
      <p:ext uri="{BB962C8B-B14F-4D97-AF65-F5344CB8AC3E}">
        <p14:creationId xmlns:p14="http://schemas.microsoft.com/office/powerpoint/2010/main" val="4249730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4D21C-470B-BF91-EDF8-E3DB071B2F28}"/>
              </a:ext>
            </a:extLst>
          </p:cNvPr>
          <p:cNvSpPr>
            <a:spLocks noGrp="1"/>
          </p:cNvSpPr>
          <p:nvPr>
            <p:ph type="title"/>
          </p:nvPr>
        </p:nvSpPr>
        <p:spPr>
          <a:xfrm>
            <a:off x="1030817" y="315164"/>
            <a:ext cx="9580033" cy="762000"/>
          </a:xfrm>
        </p:spPr>
        <p:txBody>
          <a:bodyPr/>
          <a:lstStyle/>
          <a:p>
            <a:r>
              <a:rPr lang="en-US" sz="3600" b="1" dirty="0"/>
              <a:t>Why do we need a different approach?</a:t>
            </a:r>
          </a:p>
        </p:txBody>
      </p:sp>
      <p:sp>
        <p:nvSpPr>
          <p:cNvPr id="6" name="Content Placeholder 5">
            <a:extLst>
              <a:ext uri="{FF2B5EF4-FFF2-40B4-BE49-F238E27FC236}">
                <a16:creationId xmlns:a16="http://schemas.microsoft.com/office/drawing/2014/main" id="{BC3F3F52-F1A3-1336-C0A9-6C5CB7DA175C}"/>
              </a:ext>
            </a:extLst>
          </p:cNvPr>
          <p:cNvSpPr>
            <a:spLocks noGrp="1"/>
          </p:cNvSpPr>
          <p:nvPr>
            <p:ph idx="1"/>
          </p:nvPr>
        </p:nvSpPr>
        <p:spPr>
          <a:xfrm>
            <a:off x="763257" y="1492195"/>
            <a:ext cx="9636005" cy="2492951"/>
          </a:xfrm>
        </p:spPr>
        <p:txBody>
          <a:bodyPr/>
          <a:lstStyle/>
          <a:p>
            <a:pPr marL="0" indent="0">
              <a:buNone/>
            </a:pPr>
            <a:r>
              <a:rPr kumimoji="0" lang="en-US" altLang="en-US" sz="2000" b="1" i="0" u="none" strike="noStrike" cap="none" normalizeH="0" baseline="0" dirty="0">
                <a:ln>
                  <a:noFill/>
                </a:ln>
                <a:solidFill>
                  <a:srgbClr val="201C1C"/>
                </a:solidFill>
                <a:effectLst/>
                <a:latin typeface="Arial" panose="020B0604020202020204" pitchFamily="34" charset="0"/>
                <a:ea typeface="Times New Roman" panose="02020603050405020304" pitchFamily="18" charset="0"/>
              </a:rPr>
              <a:t>The diagnosis of asthma is not always straight forward</a:t>
            </a:r>
          </a:p>
          <a:p>
            <a:pPr marL="0" indent="0">
              <a:buNone/>
            </a:pPr>
            <a:endParaRPr kumimoji="0" lang="en-US" altLang="en-US" sz="2000" b="1" i="0" u="none" strike="noStrike" cap="none" normalizeH="0" baseline="0" dirty="0">
              <a:ln>
                <a:noFill/>
              </a:ln>
              <a:solidFill>
                <a:srgbClr val="201C1C"/>
              </a:solidFill>
              <a:effectLst/>
              <a:latin typeface="Arial" panose="020B0604020202020204" pitchFamily="34" charset="0"/>
              <a:ea typeface="Times New Roman" panose="02020603050405020304" pitchFamily="18" charset="0"/>
            </a:endParaRPr>
          </a:p>
          <a:p>
            <a:r>
              <a:rPr kumimoji="0" lang="en-US" altLang="en-US" sz="2000" b="1" i="0" u="none" strike="noStrike" cap="none" normalizeH="0" baseline="0" dirty="0">
                <a:ln>
                  <a:noFill/>
                </a:ln>
                <a:solidFill>
                  <a:srgbClr val="201C1C"/>
                </a:solidFill>
                <a:effectLst/>
                <a:latin typeface="Arial" panose="020B0604020202020204" pitchFamily="34" charset="0"/>
                <a:ea typeface="Times New Roman" panose="02020603050405020304" pitchFamily="18" charset="0"/>
              </a:rPr>
              <a:t> </a:t>
            </a:r>
            <a:r>
              <a:rPr lang="en-US" altLang="en-US" sz="2000" dirty="0">
                <a:solidFill>
                  <a:srgbClr val="201C1C"/>
                </a:solidFill>
                <a:latin typeface="Arial" panose="020B0604020202020204" pitchFamily="34" charset="0"/>
                <a:ea typeface="Times New Roman" panose="02020603050405020304" pitchFamily="18" charset="0"/>
              </a:rPr>
              <a:t>The initial diagnosis of asthma is </a:t>
            </a:r>
            <a:r>
              <a:rPr lang="en-US" altLang="en-US" sz="2000" dirty="0">
                <a:solidFill>
                  <a:schemeClr val="accent1">
                    <a:lumMod val="75000"/>
                  </a:schemeClr>
                </a:solidFill>
                <a:latin typeface="Arial" panose="020B0604020202020204" pitchFamily="34" charset="0"/>
                <a:ea typeface="Times New Roman" panose="02020603050405020304" pitchFamily="18" charset="0"/>
              </a:rPr>
              <a:t>based on</a:t>
            </a:r>
          </a:p>
          <a:p>
            <a:pPr lvl="1"/>
            <a:r>
              <a:rPr lang="en-US" altLang="en-US" sz="1800" dirty="0">
                <a:solidFill>
                  <a:schemeClr val="tx1">
                    <a:lumMod val="60000"/>
                    <a:lumOff val="40000"/>
                  </a:schemeClr>
                </a:solidFill>
                <a:latin typeface="Arial" panose="020B0604020202020204" pitchFamily="34" charset="0"/>
                <a:ea typeface="Times New Roman" panose="02020603050405020304" pitchFamily="18" charset="0"/>
              </a:rPr>
              <a:t>the combination of presence of characteristic symptoms  </a:t>
            </a:r>
            <a:r>
              <a:rPr lang="en-US" altLang="en-US" sz="1800" dirty="0">
                <a:solidFill>
                  <a:srgbClr val="201C1C"/>
                </a:solidFill>
                <a:latin typeface="Arial" panose="020B0604020202020204" pitchFamily="34" charset="0"/>
                <a:ea typeface="Times New Roman" panose="02020603050405020304" pitchFamily="18" charset="0"/>
              </a:rPr>
              <a:t>(cough, dyspnea, chest tightness, night-waking and wheeze),</a:t>
            </a:r>
          </a:p>
          <a:p>
            <a:pPr lvl="1"/>
            <a:r>
              <a:rPr lang="en-US" altLang="en-US" sz="1800" dirty="0">
                <a:solidFill>
                  <a:srgbClr val="201C1C"/>
                </a:solidFill>
                <a:latin typeface="Arial" panose="020B0604020202020204" pitchFamily="34" charset="0"/>
                <a:ea typeface="Times New Roman" panose="02020603050405020304" pitchFamily="18" charset="0"/>
              </a:rPr>
              <a:t>demonstration of </a:t>
            </a:r>
            <a:r>
              <a:rPr lang="en-US" altLang="en-US" sz="1800" dirty="0">
                <a:solidFill>
                  <a:srgbClr val="0070C0"/>
                </a:solidFill>
                <a:latin typeface="Arial" panose="020B0604020202020204" pitchFamily="34" charset="0"/>
                <a:ea typeface="Times New Roman" panose="02020603050405020304" pitchFamily="18" charset="0"/>
              </a:rPr>
              <a:t>airflow limitation </a:t>
            </a:r>
            <a:r>
              <a:rPr lang="en-US" altLang="en-US" sz="1800" dirty="0">
                <a:solidFill>
                  <a:srgbClr val="201C1C"/>
                </a:solidFill>
                <a:latin typeface="Arial" panose="020B0604020202020204" pitchFamily="34" charset="0"/>
                <a:ea typeface="Times New Roman" panose="02020603050405020304" pitchFamily="18" charset="0"/>
              </a:rPr>
              <a:t>and </a:t>
            </a:r>
            <a:r>
              <a:rPr lang="en-US" altLang="en-US" sz="1800" dirty="0">
                <a:solidFill>
                  <a:srgbClr val="0070C0"/>
                </a:solidFill>
                <a:latin typeface="Arial" panose="020B0604020202020204" pitchFamily="34" charset="0"/>
                <a:ea typeface="Times New Roman" panose="02020603050405020304" pitchFamily="18" charset="0"/>
              </a:rPr>
              <a:t>variability</a:t>
            </a:r>
          </a:p>
          <a:p>
            <a:pPr marL="285750" indent="-285750">
              <a:buFont typeface="Wingdings" pitchFamily="2" charset="2"/>
              <a:buChar char="v"/>
            </a:pPr>
            <a:endParaRPr lang="en-US" altLang="en-US" sz="2000" dirty="0">
              <a:solidFill>
                <a:srgbClr val="201C1C"/>
              </a:solidFill>
              <a:latin typeface="Arial" panose="020B0604020202020204" pitchFamily="34" charset="0"/>
              <a:ea typeface="Times New Roman" panose="02020603050405020304" pitchFamily="18" charset="0"/>
            </a:endParaRPr>
          </a:p>
          <a:p>
            <a:pPr marL="0" indent="0">
              <a:buNone/>
            </a:pPr>
            <a:endParaRPr lang="en-GB" sz="2000" dirty="0"/>
          </a:p>
        </p:txBody>
      </p:sp>
      <p:sp>
        <p:nvSpPr>
          <p:cNvPr id="20" name="Textbox 476">
            <a:extLst>
              <a:ext uri="{FF2B5EF4-FFF2-40B4-BE49-F238E27FC236}">
                <a16:creationId xmlns:a16="http://schemas.microsoft.com/office/drawing/2014/main" id="{4853CF36-EA22-DDEA-E8AF-C49A1374814C}"/>
              </a:ext>
            </a:extLst>
          </p:cNvPr>
          <p:cNvSpPr txBox="1">
            <a:spLocks noChangeArrowheads="1"/>
          </p:cNvSpPr>
          <p:nvPr/>
        </p:nvSpPr>
        <p:spPr bwMode="auto">
          <a:xfrm>
            <a:off x="1581150" y="766763"/>
            <a:ext cx="20638"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700" b="0" i="0" u="none" strike="noStrike" kern="1200" cap="none" spc="0" normalizeH="0" baseline="0" noProof="0">
              <a:ln>
                <a:noFill/>
              </a:ln>
              <a:solidFill>
                <a:srgbClr val="201C1C"/>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201C1C"/>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US" altLang="en-US" sz="1800" b="0" i="0" u="none" strike="noStrike" kern="1200" cap="none" spc="0" normalizeH="0" baseline="0" noProof="0">
              <a:ln>
                <a:noFill/>
              </a:ln>
              <a:solidFill>
                <a:srgbClr val="074B88"/>
              </a:solidFill>
              <a:effectLst/>
              <a:uLnTx/>
              <a:uFillTx/>
              <a:latin typeface="Arial" panose="020B0604020202020204" pitchFamily="34" charset="0"/>
              <a:ea typeface="+mn-ea"/>
              <a:cs typeface="+mn-cs"/>
            </a:endParaRPr>
          </a:p>
        </p:txBody>
      </p:sp>
      <p:sp>
        <p:nvSpPr>
          <p:cNvPr id="22" name="TextBox 21">
            <a:extLst>
              <a:ext uri="{FF2B5EF4-FFF2-40B4-BE49-F238E27FC236}">
                <a16:creationId xmlns:a16="http://schemas.microsoft.com/office/drawing/2014/main" id="{D6E3DFC5-3E32-DB88-ED55-A49E64E434F0}"/>
              </a:ext>
            </a:extLst>
          </p:cNvPr>
          <p:cNvSpPr txBox="1"/>
          <p:nvPr/>
        </p:nvSpPr>
        <p:spPr>
          <a:xfrm>
            <a:off x="763257" y="1107475"/>
            <a:ext cx="184731"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dirty="0">
              <a:ln>
                <a:noFill/>
              </a:ln>
              <a:solidFill>
                <a:srgbClr val="201C1C"/>
              </a:solidFill>
              <a:effectLst/>
              <a:uLnTx/>
              <a:uFillTx/>
              <a:latin typeface="Arial" panose="020B0604020202020204" pitchFamily="34"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74B88"/>
              </a:solidFill>
              <a:effectLst/>
              <a:uLnTx/>
              <a:uFillTx/>
              <a:latin typeface="Arial"/>
              <a:ea typeface="+mn-ea"/>
              <a:cs typeface="+mn-cs"/>
            </a:endParaRPr>
          </a:p>
        </p:txBody>
      </p:sp>
      <p:sp>
        <p:nvSpPr>
          <p:cNvPr id="4" name="TextBox 3">
            <a:extLst>
              <a:ext uri="{FF2B5EF4-FFF2-40B4-BE49-F238E27FC236}">
                <a16:creationId xmlns:a16="http://schemas.microsoft.com/office/drawing/2014/main" id="{3416CF0D-DCAF-B486-B8CF-0CADC4E8524E}"/>
              </a:ext>
            </a:extLst>
          </p:cNvPr>
          <p:cNvSpPr txBox="1"/>
          <p:nvPr/>
        </p:nvSpPr>
        <p:spPr>
          <a:xfrm>
            <a:off x="855622" y="4053209"/>
            <a:ext cx="8768106" cy="2271391"/>
          </a:xfrm>
          <a:prstGeom prst="rect">
            <a:avLst/>
          </a:prstGeom>
          <a:noFill/>
        </p:spPr>
        <p:txBody>
          <a:bodyPr wrap="none" rtlCol="0">
            <a:spAutoFit/>
          </a:bodyPr>
          <a:lstStyle/>
          <a:p>
            <a:pPr marL="346066" marR="0" lvl="0" indent="-346066" algn="l" defTabSz="914400" rtl="0" eaLnBrk="0" fontAlgn="base" latinLnBrk="0" hangingPunct="0">
              <a:lnSpc>
                <a:spcPct val="100000"/>
              </a:lnSpc>
              <a:spcBef>
                <a:spcPct val="20000"/>
              </a:spcBef>
              <a:spcAft>
                <a:spcPct val="0"/>
              </a:spcAft>
              <a:buClr>
                <a:srgbClr val="CC030B"/>
              </a:buClr>
              <a:buSzPct val="130000"/>
              <a:buFont typeface="Times" pitchFamily="-65" charset="0"/>
              <a:buChar char="•"/>
              <a:tabLst>
                <a:tab pos="1427127" algn="l"/>
                <a:tab pos="1641434" algn="l"/>
              </a:tabLst>
              <a:defRPr/>
            </a:pPr>
            <a:r>
              <a:rPr kumimoji="0" lang="en-US" altLang="en-US" sz="2000" b="1" i="0" u="none" strike="noStrike" kern="0" cap="none" spc="0" normalizeH="0" baseline="0" noProof="0" dirty="0">
                <a:ln>
                  <a:noFill/>
                </a:ln>
                <a:solidFill>
                  <a:srgbClr val="201C1C"/>
                </a:solidFill>
                <a:effectLst/>
                <a:uLnTx/>
                <a:uFillTx/>
                <a:latin typeface="Arial" panose="020B0604020202020204" pitchFamily="34" charset="0"/>
                <a:ea typeface="Times New Roman" panose="02020603050405020304" pitchFamily="18" charset="0"/>
                <a:cs typeface="+mn-cs"/>
              </a:rPr>
              <a:t>Diagnostic errors arise because:</a:t>
            </a:r>
          </a:p>
          <a:p>
            <a:pPr marL="701657" marR="0" lvl="1" indent="-354004" algn="l" defTabSz="914400" rtl="0" eaLnBrk="0" fontAlgn="base" latinLnBrk="0" hangingPunct="0">
              <a:lnSpc>
                <a:spcPct val="120000"/>
              </a:lnSpc>
              <a:spcBef>
                <a:spcPct val="20000"/>
              </a:spcBef>
              <a:spcAft>
                <a:spcPct val="0"/>
              </a:spcAft>
              <a:buClr>
                <a:srgbClr val="CC030B"/>
              </a:buClr>
              <a:buSzPct val="100000"/>
              <a:buFontTx/>
              <a:buChar char="o"/>
              <a:tabLst>
                <a:tab pos="1427127" algn="l"/>
                <a:tab pos="1641434" algn="l"/>
              </a:tabLst>
              <a:defRPr/>
            </a:pPr>
            <a:r>
              <a:rPr kumimoji="0" lang="en-US" altLang="en-US" sz="1800" b="0" i="0" u="none" strike="noStrike" kern="0" cap="none" spc="0" normalizeH="0" baseline="0" noProof="0" dirty="0">
                <a:ln>
                  <a:noFill/>
                </a:ln>
                <a:solidFill>
                  <a:srgbClr val="201C1C"/>
                </a:solidFill>
                <a:effectLst/>
                <a:uLnTx/>
                <a:uFillTx/>
                <a:latin typeface="Arial" panose="020B0604020202020204" pitchFamily="34" charset="0"/>
                <a:ea typeface="Times New Roman" panose="02020603050405020304" pitchFamily="18" charset="0"/>
                <a:cs typeface="+mn-cs"/>
              </a:rPr>
              <a:t>day to day variability of symptoms and the numerous phenotypes </a:t>
            </a:r>
            <a:r>
              <a:rPr kumimoji="0" lang="en-US" altLang="en-US" sz="2000" b="0" i="0" u="none" strike="noStrike" kern="0" cap="none" spc="0" normalizeH="0" baseline="0" noProof="0" dirty="0">
                <a:ln>
                  <a:noFill/>
                </a:ln>
                <a:solidFill>
                  <a:srgbClr val="201C1C"/>
                </a:solidFill>
                <a:effectLst/>
                <a:uLnTx/>
                <a:uFillTx/>
                <a:latin typeface="Arial" panose="020B0604020202020204" pitchFamily="34" charset="0"/>
                <a:ea typeface="Times New Roman" panose="02020603050405020304" pitchFamily="18" charset="0"/>
                <a:cs typeface="+mn-cs"/>
              </a:rPr>
              <a:t>of disease</a:t>
            </a:r>
          </a:p>
          <a:p>
            <a:pPr marL="701657" marR="0" lvl="1" indent="-354004" algn="l" defTabSz="914400" rtl="0" eaLnBrk="0" fontAlgn="base" latinLnBrk="0" hangingPunct="0">
              <a:lnSpc>
                <a:spcPct val="120000"/>
              </a:lnSpc>
              <a:spcBef>
                <a:spcPct val="20000"/>
              </a:spcBef>
              <a:spcAft>
                <a:spcPct val="0"/>
              </a:spcAft>
              <a:buClr>
                <a:srgbClr val="CC030B"/>
              </a:buClr>
              <a:buSzPct val="100000"/>
              <a:buFontTx/>
              <a:buChar char="o"/>
              <a:tabLst>
                <a:tab pos="1427127" algn="l"/>
                <a:tab pos="1641434" algn="l"/>
              </a:tabLst>
              <a:defRPr/>
            </a:pPr>
            <a:r>
              <a:rPr kumimoji="0" lang="en-US" altLang="en-US" sz="1800" b="0" i="0" u="none" strike="noStrike" kern="0" cap="none" spc="0" normalizeH="0" baseline="0" noProof="0" dirty="0">
                <a:ln>
                  <a:noFill/>
                </a:ln>
                <a:solidFill>
                  <a:srgbClr val="201C1C"/>
                </a:solidFill>
                <a:effectLst/>
                <a:uLnTx/>
                <a:uFillTx/>
                <a:latin typeface="Arial" panose="020B0604020202020204" pitchFamily="34" charset="0"/>
                <a:ea typeface="ＭＳ Ｐゴシック" pitchFamily="112" charset="-128"/>
                <a:cs typeface="+mn-cs"/>
              </a:rPr>
              <a:t>Reliance on a single diagnostic symptom </a:t>
            </a:r>
            <a:r>
              <a:rPr kumimoji="0" lang="en-US" altLang="en-US" sz="1800" b="0" i="0" u="none" strike="noStrike" kern="0" cap="none" spc="0" normalizeH="0" baseline="0" noProof="0" dirty="0" err="1">
                <a:ln>
                  <a:noFill/>
                </a:ln>
                <a:solidFill>
                  <a:srgbClr val="201C1C"/>
                </a:solidFill>
                <a:effectLst/>
                <a:uLnTx/>
                <a:uFillTx/>
                <a:latin typeface="Arial" panose="020B0604020202020204" pitchFamily="34" charset="0"/>
                <a:ea typeface="ＭＳ Ｐゴシック" pitchFamily="112" charset="-128"/>
                <a:cs typeface="+mn-cs"/>
              </a:rPr>
              <a:t>e.g.cough</a:t>
            </a:r>
            <a:r>
              <a:rPr kumimoji="0" lang="en-US" altLang="en-US" sz="1800" b="0" i="0" u="none" strike="noStrike" kern="0" cap="none" spc="0" normalizeH="0" baseline="0" noProof="0" dirty="0">
                <a:ln>
                  <a:noFill/>
                </a:ln>
                <a:solidFill>
                  <a:srgbClr val="201C1C"/>
                </a:solidFill>
                <a:effectLst/>
                <a:uLnTx/>
                <a:uFillTx/>
                <a:latin typeface="Arial" panose="020B0604020202020204" pitchFamily="34" charset="0"/>
                <a:ea typeface="ＭＳ Ｐゴシック" pitchFamily="112" charset="-128"/>
                <a:cs typeface="+mn-cs"/>
              </a:rPr>
              <a:t> </a:t>
            </a:r>
          </a:p>
          <a:p>
            <a:pPr marL="701657" marR="0" lvl="1" indent="-354004" algn="l" defTabSz="914400" rtl="0" eaLnBrk="0" fontAlgn="base" latinLnBrk="0" hangingPunct="0">
              <a:lnSpc>
                <a:spcPct val="120000"/>
              </a:lnSpc>
              <a:spcBef>
                <a:spcPct val="20000"/>
              </a:spcBef>
              <a:spcAft>
                <a:spcPct val="0"/>
              </a:spcAft>
              <a:buClr>
                <a:srgbClr val="CC030B"/>
              </a:buClr>
              <a:buSzPct val="100000"/>
              <a:buFontTx/>
              <a:buChar char="o"/>
              <a:tabLst>
                <a:tab pos="1427127" algn="l"/>
                <a:tab pos="1641434" algn="l"/>
              </a:tabLst>
              <a:defRPr/>
            </a:pPr>
            <a:r>
              <a:rPr kumimoji="0" lang="en-US" altLang="en-US" sz="1800" b="0" i="0" u="none" strike="noStrike" kern="0" cap="none" spc="0" normalizeH="0" baseline="0" noProof="0" dirty="0">
                <a:ln>
                  <a:noFill/>
                </a:ln>
                <a:solidFill>
                  <a:srgbClr val="201C1C"/>
                </a:solidFill>
                <a:effectLst/>
                <a:uLnTx/>
                <a:uFillTx/>
                <a:latin typeface="Arial" panose="020B0604020202020204" pitchFamily="34" charset="0"/>
                <a:ea typeface="ＭＳ Ｐゴシック" pitchFamily="112" charset="-128"/>
                <a:cs typeface="+mn-cs"/>
              </a:rPr>
              <a:t>failure to confirm reversible airflow obstruction, </a:t>
            </a:r>
          </a:p>
          <a:p>
            <a:pPr marL="701657" marR="0" lvl="1" indent="-354004" algn="l" defTabSz="914400" rtl="0" eaLnBrk="0" fontAlgn="base" latinLnBrk="0" hangingPunct="0">
              <a:lnSpc>
                <a:spcPct val="120000"/>
              </a:lnSpc>
              <a:spcBef>
                <a:spcPct val="20000"/>
              </a:spcBef>
              <a:spcAft>
                <a:spcPct val="0"/>
              </a:spcAft>
              <a:buClr>
                <a:srgbClr val="CC030B"/>
              </a:buClr>
              <a:buSzPct val="100000"/>
              <a:buFontTx/>
              <a:buChar char="o"/>
              <a:tabLst>
                <a:tab pos="1427127" algn="l"/>
                <a:tab pos="1641434" algn="l"/>
              </a:tabLst>
              <a:defRPr/>
            </a:pPr>
            <a:r>
              <a:rPr kumimoji="0" lang="en-US" altLang="en-US" sz="1800" b="0" i="0" u="none" strike="noStrike" kern="0" cap="none" spc="0" normalizeH="0" baseline="0" noProof="0" dirty="0">
                <a:ln>
                  <a:noFill/>
                </a:ln>
                <a:solidFill>
                  <a:srgbClr val="201C1C"/>
                </a:solidFill>
                <a:effectLst/>
                <a:uLnTx/>
                <a:uFillTx/>
                <a:latin typeface="Arial" panose="020B0604020202020204" pitchFamily="34" charset="0"/>
                <a:ea typeface="ＭＳ Ｐゴシック" pitchFamily="112" charset="-128"/>
                <a:cs typeface="+mn-cs"/>
              </a:rPr>
              <a:t>poor sensitivity of spirometry alone to confirm asthma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74B88"/>
              </a:solidFill>
              <a:effectLst/>
              <a:uLnTx/>
              <a:uFillTx/>
              <a:latin typeface="Arial"/>
              <a:ea typeface="+mn-ea"/>
              <a:cs typeface="+mn-cs"/>
            </a:endParaRPr>
          </a:p>
        </p:txBody>
      </p:sp>
    </p:spTree>
    <p:extLst>
      <p:ext uri="{BB962C8B-B14F-4D97-AF65-F5344CB8AC3E}">
        <p14:creationId xmlns:p14="http://schemas.microsoft.com/office/powerpoint/2010/main" val="3990861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5C06F-C537-CC86-DA25-1E102D34F74A}"/>
              </a:ext>
            </a:extLst>
          </p:cNvPr>
          <p:cNvSpPr>
            <a:spLocks noGrp="1"/>
          </p:cNvSpPr>
          <p:nvPr>
            <p:ph type="title"/>
          </p:nvPr>
        </p:nvSpPr>
        <p:spPr>
          <a:xfrm>
            <a:off x="467077" y="255658"/>
            <a:ext cx="9580033" cy="762000"/>
          </a:xfrm>
        </p:spPr>
        <p:txBody>
          <a:bodyPr>
            <a:normAutofit fontScale="90000"/>
          </a:bodyPr>
          <a:lstStyle/>
          <a:p>
            <a:pPr algn="ctr"/>
            <a:r>
              <a:rPr lang="en-US" dirty="0">
                <a:latin typeface="+mn-lt"/>
              </a:rPr>
              <a:t>Current guidelines create</a:t>
            </a:r>
            <a:br>
              <a:rPr lang="en-US" dirty="0">
                <a:latin typeface="+mn-lt"/>
              </a:rPr>
            </a:br>
            <a:r>
              <a:rPr lang="en-US" dirty="0">
                <a:latin typeface="+mn-lt"/>
              </a:rPr>
              <a:t>complexity and confusion</a:t>
            </a:r>
          </a:p>
        </p:txBody>
      </p:sp>
      <p:sp>
        <p:nvSpPr>
          <p:cNvPr id="4" name="TextBox 3">
            <a:extLst>
              <a:ext uri="{FF2B5EF4-FFF2-40B4-BE49-F238E27FC236}">
                <a16:creationId xmlns:a16="http://schemas.microsoft.com/office/drawing/2014/main" id="{6A2ED6EF-CC54-924D-1CB3-B310BFAF730B}"/>
              </a:ext>
            </a:extLst>
          </p:cNvPr>
          <p:cNvSpPr txBox="1"/>
          <p:nvPr/>
        </p:nvSpPr>
        <p:spPr>
          <a:xfrm>
            <a:off x="2144890" y="6287184"/>
            <a:ext cx="160172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NICE, UK, 2017</a:t>
            </a:r>
          </a:p>
        </p:txBody>
      </p:sp>
      <p:sp>
        <p:nvSpPr>
          <p:cNvPr id="5" name="TextBox 4">
            <a:extLst>
              <a:ext uri="{FF2B5EF4-FFF2-40B4-BE49-F238E27FC236}">
                <a16:creationId xmlns:a16="http://schemas.microsoft.com/office/drawing/2014/main" id="{575BFBAF-E70E-7A47-A50B-787BCF326C67}"/>
              </a:ext>
            </a:extLst>
          </p:cNvPr>
          <p:cNvSpPr txBox="1"/>
          <p:nvPr/>
        </p:nvSpPr>
        <p:spPr>
          <a:xfrm>
            <a:off x="8841331" y="6102518"/>
            <a:ext cx="120577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GINA 2024</a:t>
            </a:r>
          </a:p>
        </p:txBody>
      </p:sp>
      <p:pic>
        <p:nvPicPr>
          <p:cNvPr id="8" name="Picture 7">
            <a:extLst>
              <a:ext uri="{FF2B5EF4-FFF2-40B4-BE49-F238E27FC236}">
                <a16:creationId xmlns:a16="http://schemas.microsoft.com/office/drawing/2014/main" id="{BB396A5D-65A9-DAE6-05CD-3281A8922C5F}"/>
              </a:ext>
            </a:extLst>
          </p:cNvPr>
          <p:cNvPicPr>
            <a:picLocks noChangeAspect="1"/>
          </p:cNvPicPr>
          <p:nvPr/>
        </p:nvPicPr>
        <p:blipFill>
          <a:blip r:embed="rId2"/>
          <a:stretch>
            <a:fillRect/>
          </a:stretch>
        </p:blipFill>
        <p:spPr>
          <a:xfrm>
            <a:off x="322747" y="2005608"/>
            <a:ext cx="5584994" cy="3665438"/>
          </a:xfrm>
          <a:prstGeom prst="rect">
            <a:avLst/>
          </a:prstGeom>
        </p:spPr>
      </p:pic>
      <p:pic>
        <p:nvPicPr>
          <p:cNvPr id="9" name="Picture 4" descr="Panneau Attention Route Glissante Vecteurs libres de droits et plus  d'images vectorielles de Attention route glissante - Attention route  glissante, Signalisation routière, Carré - Composition - iStock">
            <a:extLst>
              <a:ext uri="{FF2B5EF4-FFF2-40B4-BE49-F238E27FC236}">
                <a16:creationId xmlns:a16="http://schemas.microsoft.com/office/drawing/2014/main" id="{F47556E5-CF4E-677C-000D-688F27BA40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98098" y="143407"/>
            <a:ext cx="1074527" cy="107452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diagram of a patient flow chart&#10;&#10;Description automatically generated">
            <a:extLst>
              <a:ext uri="{FF2B5EF4-FFF2-40B4-BE49-F238E27FC236}">
                <a16:creationId xmlns:a16="http://schemas.microsoft.com/office/drawing/2014/main" id="{042FDEC0-69DB-E5DC-98BA-10BE8507A171}"/>
              </a:ext>
            </a:extLst>
          </p:cNvPr>
          <p:cNvPicPr/>
          <p:nvPr/>
        </p:nvPicPr>
        <p:blipFill>
          <a:blip r:embed="rId4">
            <a:extLst>
              <a:ext uri="{28A0092B-C50C-407E-A947-70E740481C1C}">
                <a14:useLocalDpi xmlns:a14="http://schemas.microsoft.com/office/drawing/2010/main" val="0"/>
              </a:ext>
            </a:extLst>
          </a:blip>
          <a:srcRect l="4118" r="4449" b="7943"/>
          <a:stretch/>
        </p:blipFill>
        <p:spPr>
          <a:xfrm>
            <a:off x="6600056" y="1900516"/>
            <a:ext cx="4604251" cy="3665438"/>
          </a:xfrm>
          <a:prstGeom prst="rect">
            <a:avLst/>
          </a:prstGeom>
        </p:spPr>
      </p:pic>
    </p:spTree>
    <p:extLst>
      <p:ext uri="{BB962C8B-B14F-4D97-AF65-F5344CB8AC3E}">
        <p14:creationId xmlns:p14="http://schemas.microsoft.com/office/powerpoint/2010/main" val="98928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8F727-3947-F0B5-BA4B-852FCB93E237}"/>
              </a:ext>
            </a:extLst>
          </p:cNvPr>
          <p:cNvSpPr>
            <a:spLocks noGrp="1"/>
          </p:cNvSpPr>
          <p:nvPr>
            <p:ph type="title"/>
          </p:nvPr>
        </p:nvSpPr>
        <p:spPr>
          <a:xfrm>
            <a:off x="2567608" y="190212"/>
            <a:ext cx="8832304" cy="435023"/>
          </a:xfrm>
        </p:spPr>
        <p:txBody>
          <a:bodyPr/>
          <a:lstStyle/>
          <a:p>
            <a:r>
              <a:rPr lang="en-US" b="1" i="0" dirty="0">
                <a:latin typeface="+mn-lt"/>
              </a:rPr>
              <a:t>Individual symptom priority</a:t>
            </a:r>
            <a:br>
              <a:rPr lang="en-US" b="1" i="0" dirty="0">
                <a:latin typeface="+mn-lt"/>
              </a:rPr>
            </a:br>
            <a:r>
              <a:rPr lang="en-US" sz="1800" b="1" i="0" dirty="0">
                <a:latin typeface="+mn-lt"/>
              </a:rPr>
              <a:t>n=8000</a:t>
            </a:r>
            <a:endParaRPr lang="en-US" b="1" i="0" dirty="0">
              <a:latin typeface="+mn-lt"/>
            </a:endParaRPr>
          </a:p>
        </p:txBody>
      </p:sp>
      <p:pic>
        <p:nvPicPr>
          <p:cNvPr id="4098" name="Picture 2" descr="Figure 2">
            <a:extLst>
              <a:ext uri="{FF2B5EF4-FFF2-40B4-BE49-F238E27FC236}">
                <a16:creationId xmlns:a16="http://schemas.microsoft.com/office/drawing/2014/main" id="{F32E9998-67A5-B2AE-26B0-B652801A2F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376" y="1368704"/>
            <a:ext cx="8832304" cy="412059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5197343-82FD-88B2-8AFD-420180123E95}"/>
              </a:ext>
            </a:extLst>
          </p:cNvPr>
          <p:cNvSpPr txBox="1"/>
          <p:nvPr/>
        </p:nvSpPr>
        <p:spPr>
          <a:xfrm>
            <a:off x="46099" y="6298456"/>
            <a:ext cx="10418938" cy="369332"/>
          </a:xfrm>
          <a:prstGeom prst="rect">
            <a:avLst/>
          </a:prstGeom>
          <a:noFill/>
        </p:spPr>
        <p:txBody>
          <a:bodyPr wrap="square">
            <a:spAutoFit/>
          </a:bodyPr>
          <a:lstStyle/>
          <a:p>
            <a:r>
              <a:rPr lang="en-GB" b="0" i="1" dirty="0">
                <a:solidFill>
                  <a:srgbClr val="222222"/>
                </a:solidFill>
                <a:effectLst/>
                <a:highlight>
                  <a:srgbClr val="FFFFFF"/>
                </a:highlight>
                <a:latin typeface="-apple-system"/>
              </a:rPr>
              <a:t>Prim Care </a:t>
            </a:r>
            <a:r>
              <a:rPr lang="en-GB" b="0" i="1" dirty="0" err="1">
                <a:solidFill>
                  <a:srgbClr val="222222"/>
                </a:solidFill>
                <a:effectLst/>
                <a:highlight>
                  <a:srgbClr val="FFFFFF"/>
                </a:highlight>
                <a:latin typeface="-apple-system"/>
              </a:rPr>
              <a:t>Resp</a:t>
            </a:r>
            <a:r>
              <a:rPr lang="en-GB" b="0" i="1" dirty="0">
                <a:solidFill>
                  <a:srgbClr val="222222"/>
                </a:solidFill>
                <a:effectLst/>
                <a:highlight>
                  <a:srgbClr val="FFFFFF"/>
                </a:highlight>
                <a:latin typeface="-apple-system"/>
              </a:rPr>
              <a:t> Med</a:t>
            </a:r>
            <a:r>
              <a:rPr lang="en-GB" b="0" i="0" dirty="0">
                <a:solidFill>
                  <a:srgbClr val="222222"/>
                </a:solidFill>
                <a:effectLst/>
                <a:highlight>
                  <a:srgbClr val="FFFFFF"/>
                </a:highlight>
                <a:latin typeface="-apple-system"/>
              </a:rPr>
              <a:t> </a:t>
            </a:r>
            <a:r>
              <a:rPr lang="en-GB" b="1" i="0" dirty="0">
                <a:solidFill>
                  <a:srgbClr val="222222"/>
                </a:solidFill>
                <a:effectLst/>
                <a:highlight>
                  <a:srgbClr val="FFFFFF"/>
                </a:highlight>
                <a:latin typeface="-apple-system"/>
              </a:rPr>
              <a:t>24</a:t>
            </a:r>
            <a:r>
              <a:rPr lang="en-GB" b="0" i="0" dirty="0">
                <a:solidFill>
                  <a:srgbClr val="222222"/>
                </a:solidFill>
                <a:effectLst/>
                <a:highlight>
                  <a:srgbClr val="FFFFFF"/>
                </a:highlight>
                <a:latin typeface="-apple-system"/>
              </a:rPr>
              <a:t>, 14009 (2014). https://</a:t>
            </a:r>
            <a:r>
              <a:rPr lang="en-GB" b="0" i="0" dirty="0" err="1">
                <a:solidFill>
                  <a:srgbClr val="222222"/>
                </a:solidFill>
                <a:effectLst/>
                <a:highlight>
                  <a:srgbClr val="FFFFFF"/>
                </a:highlight>
                <a:latin typeface="-apple-system"/>
              </a:rPr>
              <a:t>doi.org</a:t>
            </a:r>
            <a:r>
              <a:rPr lang="en-GB" b="0" i="0" dirty="0">
                <a:solidFill>
                  <a:srgbClr val="222222"/>
                </a:solidFill>
                <a:effectLst/>
                <a:highlight>
                  <a:srgbClr val="FFFFFF"/>
                </a:highlight>
                <a:latin typeface="-apple-system"/>
              </a:rPr>
              <a:t>/10.1038/npjpcrm.2014.9</a:t>
            </a:r>
            <a:endParaRPr lang="en-US" dirty="0"/>
          </a:p>
        </p:txBody>
      </p:sp>
      <p:sp>
        <p:nvSpPr>
          <p:cNvPr id="3" name="Title 1">
            <a:extLst>
              <a:ext uri="{FF2B5EF4-FFF2-40B4-BE49-F238E27FC236}">
                <a16:creationId xmlns:a16="http://schemas.microsoft.com/office/drawing/2014/main" id="{3424A2A5-883E-A03F-E953-A1204A98F4DB}"/>
              </a:ext>
            </a:extLst>
          </p:cNvPr>
          <p:cNvSpPr txBox="1">
            <a:spLocks/>
          </p:cNvSpPr>
          <p:nvPr/>
        </p:nvSpPr>
        <p:spPr bwMode="auto">
          <a:xfrm>
            <a:off x="2513757" y="5596734"/>
            <a:ext cx="8832304" cy="4350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3500" b="1">
                <a:solidFill>
                  <a:srgbClr val="CC030B"/>
                </a:solidFill>
                <a:latin typeface="+mj-lt"/>
                <a:ea typeface="ＭＳ Ｐゴシック" pitchFamily="112" charset="-128"/>
                <a:cs typeface="ＭＳ Ｐゴシック" pitchFamily="96" charset="-128"/>
              </a:defRPr>
            </a:lvl1pPr>
            <a:lvl2pPr algn="l" rtl="0" eaLnBrk="0" fontAlgn="base" hangingPunct="0">
              <a:spcBef>
                <a:spcPct val="0"/>
              </a:spcBef>
              <a:spcAft>
                <a:spcPct val="0"/>
              </a:spcAft>
              <a:defRPr sz="3500" b="1">
                <a:solidFill>
                  <a:srgbClr val="CC030B"/>
                </a:solidFill>
                <a:latin typeface="Arial" charset="0"/>
                <a:ea typeface="ＭＳ Ｐゴシック" pitchFamily="112" charset="-128"/>
                <a:cs typeface="ＭＳ Ｐゴシック" pitchFamily="96" charset="-128"/>
              </a:defRPr>
            </a:lvl2pPr>
            <a:lvl3pPr algn="l" rtl="0" eaLnBrk="0" fontAlgn="base" hangingPunct="0">
              <a:spcBef>
                <a:spcPct val="0"/>
              </a:spcBef>
              <a:spcAft>
                <a:spcPct val="0"/>
              </a:spcAft>
              <a:defRPr sz="3500" b="1">
                <a:solidFill>
                  <a:srgbClr val="CC030B"/>
                </a:solidFill>
                <a:latin typeface="Arial" charset="0"/>
                <a:ea typeface="ＭＳ Ｐゴシック" pitchFamily="112" charset="-128"/>
                <a:cs typeface="ＭＳ Ｐゴシック" pitchFamily="96" charset="-128"/>
              </a:defRPr>
            </a:lvl3pPr>
            <a:lvl4pPr algn="l" rtl="0" eaLnBrk="0" fontAlgn="base" hangingPunct="0">
              <a:spcBef>
                <a:spcPct val="0"/>
              </a:spcBef>
              <a:spcAft>
                <a:spcPct val="0"/>
              </a:spcAft>
              <a:defRPr sz="3500" b="1">
                <a:solidFill>
                  <a:srgbClr val="CC030B"/>
                </a:solidFill>
                <a:latin typeface="Arial" charset="0"/>
                <a:ea typeface="ＭＳ Ｐゴシック" pitchFamily="112" charset="-128"/>
                <a:cs typeface="ＭＳ Ｐゴシック" pitchFamily="96" charset="-128"/>
              </a:defRPr>
            </a:lvl4pPr>
            <a:lvl5pPr algn="l" rtl="0" eaLnBrk="0" fontAlgn="base" hangingPunct="0">
              <a:spcBef>
                <a:spcPct val="0"/>
              </a:spcBef>
              <a:spcAft>
                <a:spcPct val="0"/>
              </a:spcAft>
              <a:defRPr sz="3500" b="1">
                <a:solidFill>
                  <a:srgbClr val="CC030B"/>
                </a:solidFill>
                <a:latin typeface="Arial" charset="0"/>
                <a:ea typeface="ＭＳ Ｐゴシック" pitchFamily="112" charset="-128"/>
                <a:cs typeface="ＭＳ Ｐゴシック" pitchFamily="96" charset="-128"/>
              </a:defRPr>
            </a:lvl5pPr>
            <a:lvl6pPr marL="457189" algn="l" rtl="0" fontAlgn="base">
              <a:spcBef>
                <a:spcPct val="0"/>
              </a:spcBef>
              <a:spcAft>
                <a:spcPct val="0"/>
              </a:spcAft>
              <a:defRPr sz="3500" b="1">
                <a:solidFill>
                  <a:schemeClr val="tx2"/>
                </a:solidFill>
                <a:latin typeface="Arial" charset="0"/>
              </a:defRPr>
            </a:lvl6pPr>
            <a:lvl7pPr marL="914377" algn="l" rtl="0" fontAlgn="base">
              <a:spcBef>
                <a:spcPct val="0"/>
              </a:spcBef>
              <a:spcAft>
                <a:spcPct val="0"/>
              </a:spcAft>
              <a:defRPr sz="3500" b="1">
                <a:solidFill>
                  <a:schemeClr val="tx2"/>
                </a:solidFill>
                <a:latin typeface="Arial" charset="0"/>
              </a:defRPr>
            </a:lvl7pPr>
            <a:lvl8pPr marL="1371566" algn="l" rtl="0" fontAlgn="base">
              <a:spcBef>
                <a:spcPct val="0"/>
              </a:spcBef>
              <a:spcAft>
                <a:spcPct val="0"/>
              </a:spcAft>
              <a:defRPr sz="3500" b="1">
                <a:solidFill>
                  <a:schemeClr val="tx2"/>
                </a:solidFill>
                <a:latin typeface="Arial" charset="0"/>
              </a:defRPr>
            </a:lvl8pPr>
            <a:lvl9pPr marL="1828754" algn="l" rtl="0" fontAlgn="base">
              <a:spcBef>
                <a:spcPct val="0"/>
              </a:spcBef>
              <a:spcAft>
                <a:spcPct val="0"/>
              </a:spcAft>
              <a:defRPr sz="3500" b="1">
                <a:solidFill>
                  <a:schemeClr val="tx2"/>
                </a:solidFill>
                <a:latin typeface="Arial" charset="0"/>
              </a:defRPr>
            </a:lvl9pPr>
          </a:lstStyle>
          <a:p>
            <a:r>
              <a:rPr lang="en-US" kern="0" dirty="0">
                <a:latin typeface="+mn-lt"/>
              </a:rPr>
              <a:t>symptom combinations are critical</a:t>
            </a:r>
          </a:p>
        </p:txBody>
      </p:sp>
      <p:sp>
        <p:nvSpPr>
          <p:cNvPr id="5" name="TextBox 4">
            <a:extLst>
              <a:ext uri="{FF2B5EF4-FFF2-40B4-BE49-F238E27FC236}">
                <a16:creationId xmlns:a16="http://schemas.microsoft.com/office/drawing/2014/main" id="{82992BF5-A9E9-1EAD-5765-4714E46810EB}"/>
              </a:ext>
            </a:extLst>
          </p:cNvPr>
          <p:cNvSpPr txBox="1"/>
          <p:nvPr/>
        </p:nvSpPr>
        <p:spPr>
          <a:xfrm>
            <a:off x="9514586" y="1772816"/>
            <a:ext cx="2198038" cy="646331"/>
          </a:xfrm>
          <a:prstGeom prst="rect">
            <a:avLst/>
          </a:prstGeom>
          <a:noFill/>
          <a:ln w="25400">
            <a:solidFill>
              <a:srgbClr val="E32219"/>
            </a:solidFill>
          </a:ln>
        </p:spPr>
        <p:txBody>
          <a:bodyPr wrap="none" rtlCol="0">
            <a:spAutoFit/>
          </a:bodyPr>
          <a:lstStyle/>
          <a:p>
            <a:r>
              <a:rPr lang="en-US" dirty="0"/>
              <a:t>Note: not everyone </a:t>
            </a:r>
          </a:p>
          <a:p>
            <a:r>
              <a:rPr lang="en-US" dirty="0"/>
              <a:t>has all symptoms</a:t>
            </a:r>
          </a:p>
        </p:txBody>
      </p:sp>
    </p:spTree>
    <p:extLst>
      <p:ext uri="{BB962C8B-B14F-4D97-AF65-F5344CB8AC3E}">
        <p14:creationId xmlns:p14="http://schemas.microsoft.com/office/powerpoint/2010/main" val="103228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3" grpId="0"/>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AC9F1-0356-DA2F-146F-5C7E217AF062}"/>
              </a:ext>
            </a:extLst>
          </p:cNvPr>
          <p:cNvSpPr>
            <a:spLocks noGrp="1"/>
          </p:cNvSpPr>
          <p:nvPr>
            <p:ph type="title"/>
          </p:nvPr>
        </p:nvSpPr>
        <p:spPr>
          <a:xfrm>
            <a:off x="2063552" y="92364"/>
            <a:ext cx="9580033" cy="762000"/>
          </a:xfrm>
          <a:solidFill>
            <a:schemeClr val="bg1"/>
          </a:solidFill>
        </p:spPr>
        <p:txBody>
          <a:bodyPr>
            <a:normAutofit fontScale="90000"/>
          </a:bodyPr>
          <a:lstStyle/>
          <a:p>
            <a:r>
              <a:rPr lang="en-US" dirty="0">
                <a:latin typeface="+mn-lt"/>
              </a:rPr>
              <a:t>SIGN/BTS Guideline: stratifies</a:t>
            </a:r>
          </a:p>
        </p:txBody>
      </p:sp>
      <p:pic>
        <p:nvPicPr>
          <p:cNvPr id="22530" name="Picture 2">
            <a:extLst>
              <a:ext uri="{FF2B5EF4-FFF2-40B4-BE49-F238E27FC236}">
                <a16:creationId xmlns:a16="http://schemas.microsoft.com/office/drawing/2014/main" id="{C6418779-F2E7-3077-2387-18F4C09A63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4396" y="1306437"/>
            <a:ext cx="5804724" cy="55515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3AF7BBF-E482-F892-4A6C-9DAC35F32545}"/>
              </a:ext>
            </a:extLst>
          </p:cNvPr>
          <p:cNvSpPr txBox="1"/>
          <p:nvPr/>
        </p:nvSpPr>
        <p:spPr>
          <a:xfrm>
            <a:off x="1431221" y="2632135"/>
            <a:ext cx="3355910" cy="400110"/>
          </a:xfrm>
          <a:prstGeom prst="rect">
            <a:avLst/>
          </a:prstGeom>
          <a:solidFill>
            <a:srgbClr val="92D05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74B88"/>
                </a:solidFill>
                <a:effectLst/>
                <a:uLnTx/>
                <a:uFillTx/>
                <a:latin typeface="Arial"/>
                <a:ea typeface="+mn-ea"/>
                <a:cs typeface="+mn-cs"/>
              </a:rPr>
              <a:t>Highly likely to be asthma</a:t>
            </a:r>
          </a:p>
        </p:txBody>
      </p:sp>
      <p:sp>
        <p:nvSpPr>
          <p:cNvPr id="5" name="TextBox 4">
            <a:extLst>
              <a:ext uri="{FF2B5EF4-FFF2-40B4-BE49-F238E27FC236}">
                <a16:creationId xmlns:a16="http://schemas.microsoft.com/office/drawing/2014/main" id="{333153A5-3BEB-39B1-4FEA-6F3A8BED1262}"/>
              </a:ext>
            </a:extLst>
          </p:cNvPr>
          <p:cNvSpPr txBox="1"/>
          <p:nvPr/>
        </p:nvSpPr>
        <p:spPr>
          <a:xfrm>
            <a:off x="5003951" y="2658124"/>
            <a:ext cx="2688154" cy="400110"/>
          </a:xfrm>
          <a:prstGeom prst="rect">
            <a:avLst/>
          </a:prstGeom>
          <a:solidFill>
            <a:srgbClr val="FFC0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74B88"/>
                </a:solidFill>
                <a:effectLst/>
                <a:uLnTx/>
                <a:uFillTx/>
                <a:latin typeface="Arial"/>
                <a:ea typeface="+mn-ea"/>
                <a:cs typeface="+mn-cs"/>
              </a:rPr>
              <a:t>Possblity</a:t>
            </a:r>
            <a:r>
              <a:rPr kumimoji="0" lang="en-US" sz="2000" b="1" i="0" u="none" strike="noStrike" kern="1200" cap="none" spc="0" normalizeH="0" baseline="0" noProof="0" dirty="0">
                <a:ln>
                  <a:noFill/>
                </a:ln>
                <a:solidFill>
                  <a:srgbClr val="074B88"/>
                </a:solidFill>
                <a:effectLst/>
                <a:uLnTx/>
                <a:uFillTx/>
                <a:latin typeface="Arial"/>
                <a:ea typeface="+mn-ea"/>
                <a:cs typeface="+mn-cs"/>
              </a:rPr>
              <a:t> of asthma</a:t>
            </a:r>
          </a:p>
        </p:txBody>
      </p:sp>
      <p:sp>
        <p:nvSpPr>
          <p:cNvPr id="16" name="TextBox 15">
            <a:extLst>
              <a:ext uri="{FF2B5EF4-FFF2-40B4-BE49-F238E27FC236}">
                <a16:creationId xmlns:a16="http://schemas.microsoft.com/office/drawing/2014/main" id="{BD8312FD-2C5A-226B-9895-6BD4472932A3}"/>
              </a:ext>
            </a:extLst>
          </p:cNvPr>
          <p:cNvSpPr txBox="1"/>
          <p:nvPr/>
        </p:nvSpPr>
        <p:spPr>
          <a:xfrm>
            <a:off x="1055440" y="913892"/>
            <a:ext cx="9757220" cy="369332"/>
          </a:xfrm>
          <a:prstGeom prst="rect">
            <a:avLst/>
          </a:prstGeom>
          <a:solidFill>
            <a:schemeClr val="bg2"/>
          </a:solidFill>
          <a:ln w="15875">
            <a:solidFill>
              <a:schemeClr val="tx1"/>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lumMod val="75000"/>
                  </a:schemeClr>
                </a:solidFill>
                <a:effectLst/>
                <a:uLnTx/>
                <a:uFillTx/>
                <a:latin typeface="Arial"/>
                <a:ea typeface="+mn-ea"/>
                <a:cs typeface="+mn-cs"/>
              </a:rPr>
              <a:t>Presentation with respiratory symptoms: wheeze, cough, shortness of breath, chest tightness</a:t>
            </a:r>
          </a:p>
        </p:txBody>
      </p:sp>
      <p:sp>
        <p:nvSpPr>
          <p:cNvPr id="6" name="TextBox 5">
            <a:extLst>
              <a:ext uri="{FF2B5EF4-FFF2-40B4-BE49-F238E27FC236}">
                <a16:creationId xmlns:a16="http://schemas.microsoft.com/office/drawing/2014/main" id="{C1DA6360-3B63-F9A8-9E7F-3FD111991111}"/>
              </a:ext>
            </a:extLst>
          </p:cNvPr>
          <p:cNvSpPr txBox="1"/>
          <p:nvPr/>
        </p:nvSpPr>
        <p:spPr>
          <a:xfrm>
            <a:off x="2819636" y="1385896"/>
            <a:ext cx="6552728" cy="1200329"/>
          </a:xfrm>
          <a:prstGeom prst="rect">
            <a:avLst/>
          </a:prstGeom>
          <a:solidFill>
            <a:schemeClr val="accent1">
              <a:lumMod val="20000"/>
              <a:lumOff val="80000"/>
            </a:schemeClr>
          </a:solidFill>
          <a:ln w="28575">
            <a:solidFill>
              <a:schemeClr val="tx2"/>
            </a:solidFill>
          </a:ln>
        </p:spPr>
        <p:txBody>
          <a:bodyPr wrap="square" rtlCol="0">
            <a:spAutoFit/>
          </a:bodyPr>
          <a:lstStyle/>
          <a:p>
            <a:r>
              <a:rPr lang="en-US" sz="1400" b="1" dirty="0"/>
              <a:t>Structured clinical assessment from history, examination and PMH</a:t>
            </a:r>
          </a:p>
          <a:p>
            <a:r>
              <a:rPr lang="en-US" sz="1600" dirty="0"/>
              <a:t>Look for</a:t>
            </a:r>
          </a:p>
          <a:p>
            <a:pPr marL="285750" indent="-285750" algn="l">
              <a:buFont typeface="Arial" panose="020B0604020202020204" pitchFamily="34" charset="0"/>
              <a:buChar char="•"/>
            </a:pPr>
            <a:r>
              <a:rPr lang="en-US" sz="1400" dirty="0"/>
              <a:t>recurrent episodes</a:t>
            </a:r>
          </a:p>
          <a:p>
            <a:pPr marL="285750" indent="-285750" algn="l">
              <a:buFont typeface="Arial" panose="020B0604020202020204" pitchFamily="34" charset="0"/>
              <a:buChar char="•"/>
            </a:pPr>
            <a:r>
              <a:rPr lang="en-US" sz="1400" dirty="0"/>
              <a:t>symptom availability</a:t>
            </a:r>
          </a:p>
          <a:p>
            <a:pPr marL="285750" indent="-285750" algn="l">
              <a:buFont typeface="Arial" panose="020B0604020202020204" pitchFamily="34" charset="0"/>
              <a:buChar char="•"/>
            </a:pPr>
            <a:r>
              <a:rPr lang="en-US" sz="1400" dirty="0"/>
              <a:t>No suggestion of alternative diagnosis</a:t>
            </a:r>
          </a:p>
        </p:txBody>
      </p:sp>
      <p:sp>
        <p:nvSpPr>
          <p:cNvPr id="9" name="TextBox 8">
            <a:extLst>
              <a:ext uri="{FF2B5EF4-FFF2-40B4-BE49-F238E27FC236}">
                <a16:creationId xmlns:a16="http://schemas.microsoft.com/office/drawing/2014/main" id="{4F826F0A-7EFD-5A08-529D-8B1F208CFFBC}"/>
              </a:ext>
            </a:extLst>
          </p:cNvPr>
          <p:cNvSpPr txBox="1"/>
          <p:nvPr/>
        </p:nvSpPr>
        <p:spPr>
          <a:xfrm>
            <a:off x="6468280" y="1740420"/>
            <a:ext cx="2701381" cy="738664"/>
          </a:xfrm>
          <a:prstGeom prst="rect">
            <a:avLst/>
          </a:prstGeom>
          <a:noFill/>
        </p:spPr>
        <p:txBody>
          <a:bodyPr wrap="none" rtlCol="0">
            <a:spAutoFit/>
          </a:bodyPr>
          <a:lstStyle/>
          <a:p>
            <a:pPr marL="285750" indent="-285750" algn="l">
              <a:buFont typeface="Arial" panose="020B0604020202020204" pitchFamily="34" charset="0"/>
              <a:buChar char="•"/>
            </a:pPr>
            <a:r>
              <a:rPr lang="en-US" sz="1400" dirty="0"/>
              <a:t>Recorded observed wheeze</a:t>
            </a:r>
          </a:p>
          <a:p>
            <a:pPr marL="285750" indent="-285750" algn="l">
              <a:buFont typeface="Arial" panose="020B0604020202020204" pitchFamily="34" charset="0"/>
              <a:buChar char="•"/>
            </a:pPr>
            <a:r>
              <a:rPr lang="en-US" sz="1400" dirty="0"/>
              <a:t>Personal </a:t>
            </a:r>
            <a:r>
              <a:rPr lang="en-US" sz="1400" dirty="0" err="1"/>
              <a:t>Hx</a:t>
            </a:r>
            <a:r>
              <a:rPr lang="en-US" sz="1400" dirty="0"/>
              <a:t> of atopy</a:t>
            </a:r>
          </a:p>
          <a:p>
            <a:pPr marL="285750" indent="-285750" algn="l">
              <a:buFont typeface="Arial" panose="020B0604020202020204" pitchFamily="34" charset="0"/>
              <a:buChar char="•"/>
            </a:pPr>
            <a:r>
              <a:rPr lang="en-US" sz="1400" dirty="0"/>
              <a:t>Previous LFTs (in notes)</a:t>
            </a:r>
          </a:p>
        </p:txBody>
      </p:sp>
      <p:sp>
        <p:nvSpPr>
          <p:cNvPr id="10" name="TextBox 9">
            <a:extLst>
              <a:ext uri="{FF2B5EF4-FFF2-40B4-BE49-F238E27FC236}">
                <a16:creationId xmlns:a16="http://schemas.microsoft.com/office/drawing/2014/main" id="{DBA6E191-DFF1-6034-FF77-A9FBC01343EF}"/>
              </a:ext>
            </a:extLst>
          </p:cNvPr>
          <p:cNvSpPr txBox="1"/>
          <p:nvPr/>
        </p:nvSpPr>
        <p:spPr>
          <a:xfrm>
            <a:off x="7908925" y="2665684"/>
            <a:ext cx="2317686" cy="400110"/>
          </a:xfrm>
          <a:prstGeom prst="rect">
            <a:avLst/>
          </a:prstGeom>
          <a:solidFill>
            <a:srgbClr val="FF00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74B88"/>
                </a:solidFill>
                <a:effectLst/>
                <a:uLnTx/>
                <a:uFillTx/>
                <a:latin typeface="Arial"/>
                <a:ea typeface="+mn-ea"/>
                <a:cs typeface="+mn-cs"/>
              </a:rPr>
              <a:t>Asthma unlikely </a:t>
            </a:r>
          </a:p>
        </p:txBody>
      </p:sp>
    </p:spTree>
    <p:extLst>
      <p:ext uri="{BB962C8B-B14F-4D97-AF65-F5344CB8AC3E}">
        <p14:creationId xmlns:p14="http://schemas.microsoft.com/office/powerpoint/2010/main" val="944418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6" grpId="0" animBg="1"/>
      <p:bldP spid="6" grpId="0" animBg="1"/>
      <p:bldP spid="9" grpId="0"/>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9749AC33-250F-A74D-9F8A-3481E3EB3636}"/>
              </a:ext>
            </a:extLst>
          </p:cNvPr>
          <p:cNvPicPr>
            <a:picLocks noChangeAspect="1"/>
          </p:cNvPicPr>
          <p:nvPr/>
        </p:nvPicPr>
        <p:blipFill>
          <a:blip r:embed="rId3"/>
          <a:stretch>
            <a:fillRect/>
          </a:stretch>
        </p:blipFill>
        <p:spPr>
          <a:xfrm rot="7410528">
            <a:off x="10147922" y="1583900"/>
            <a:ext cx="1050325" cy="1540477"/>
          </a:xfrm>
          <a:prstGeom prst="rect">
            <a:avLst/>
          </a:prstGeom>
        </p:spPr>
      </p:pic>
      <p:sp>
        <p:nvSpPr>
          <p:cNvPr id="13" name="TextBox 12">
            <a:extLst>
              <a:ext uri="{FF2B5EF4-FFF2-40B4-BE49-F238E27FC236}">
                <a16:creationId xmlns:a16="http://schemas.microsoft.com/office/drawing/2014/main" id="{D5D678D5-CC2F-5A47-A933-24A24479EA9C}"/>
              </a:ext>
            </a:extLst>
          </p:cNvPr>
          <p:cNvSpPr txBox="1"/>
          <p:nvPr/>
        </p:nvSpPr>
        <p:spPr>
          <a:xfrm rot="7410528">
            <a:off x="10221723" y="2367844"/>
            <a:ext cx="124874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Nocturnal</a:t>
            </a:r>
          </a:p>
        </p:txBody>
      </p:sp>
      <p:pic>
        <p:nvPicPr>
          <p:cNvPr id="14" name="Picture 13" descr="Icon&#10;&#10;Description automatically generated">
            <a:extLst>
              <a:ext uri="{FF2B5EF4-FFF2-40B4-BE49-F238E27FC236}">
                <a16:creationId xmlns:a16="http://schemas.microsoft.com/office/drawing/2014/main" id="{D0ED88AD-EF18-DC4F-ADE6-223668B133FE}"/>
              </a:ext>
            </a:extLst>
          </p:cNvPr>
          <p:cNvPicPr>
            <a:picLocks noChangeAspect="1"/>
          </p:cNvPicPr>
          <p:nvPr/>
        </p:nvPicPr>
        <p:blipFill>
          <a:blip r:embed="rId3"/>
          <a:stretch>
            <a:fillRect/>
          </a:stretch>
        </p:blipFill>
        <p:spPr>
          <a:xfrm>
            <a:off x="7548701" y="2827465"/>
            <a:ext cx="1050325" cy="1540477"/>
          </a:xfrm>
          <a:prstGeom prst="rect">
            <a:avLst/>
          </a:prstGeom>
        </p:spPr>
      </p:pic>
      <p:pic>
        <p:nvPicPr>
          <p:cNvPr id="15" name="Picture 14" descr="Icon&#10;&#10;Description automatically generated">
            <a:extLst>
              <a:ext uri="{FF2B5EF4-FFF2-40B4-BE49-F238E27FC236}">
                <a16:creationId xmlns:a16="http://schemas.microsoft.com/office/drawing/2014/main" id="{02E3D60C-E861-B945-ACE6-190CA7265C50}"/>
              </a:ext>
            </a:extLst>
          </p:cNvPr>
          <p:cNvPicPr>
            <a:picLocks noChangeAspect="1"/>
          </p:cNvPicPr>
          <p:nvPr/>
        </p:nvPicPr>
        <p:blipFill>
          <a:blip r:embed="rId3"/>
          <a:stretch>
            <a:fillRect/>
          </a:stretch>
        </p:blipFill>
        <p:spPr>
          <a:xfrm>
            <a:off x="6096000" y="2827465"/>
            <a:ext cx="1050325" cy="1540477"/>
          </a:xfrm>
          <a:prstGeom prst="rect">
            <a:avLst/>
          </a:prstGeom>
        </p:spPr>
      </p:pic>
      <p:pic>
        <p:nvPicPr>
          <p:cNvPr id="16" name="Picture 15" descr="Icon&#10;&#10;Description automatically generated">
            <a:extLst>
              <a:ext uri="{FF2B5EF4-FFF2-40B4-BE49-F238E27FC236}">
                <a16:creationId xmlns:a16="http://schemas.microsoft.com/office/drawing/2014/main" id="{03608F20-F824-9F44-B10C-4BDA0584CC18}"/>
              </a:ext>
            </a:extLst>
          </p:cNvPr>
          <p:cNvPicPr>
            <a:picLocks noChangeAspect="1"/>
          </p:cNvPicPr>
          <p:nvPr/>
        </p:nvPicPr>
        <p:blipFill>
          <a:blip r:embed="rId3"/>
          <a:stretch>
            <a:fillRect/>
          </a:stretch>
        </p:blipFill>
        <p:spPr>
          <a:xfrm rot="4245990">
            <a:off x="3803626" y="4079051"/>
            <a:ext cx="1050325" cy="1540477"/>
          </a:xfrm>
          <a:prstGeom prst="rect">
            <a:avLst/>
          </a:prstGeom>
        </p:spPr>
      </p:pic>
      <p:pic>
        <p:nvPicPr>
          <p:cNvPr id="17" name="Picture 16" descr="Icon&#10;&#10;Description automatically generated">
            <a:extLst>
              <a:ext uri="{FF2B5EF4-FFF2-40B4-BE49-F238E27FC236}">
                <a16:creationId xmlns:a16="http://schemas.microsoft.com/office/drawing/2014/main" id="{7D8DAE59-8200-3E49-A0D8-6445CBBB5C86}"/>
              </a:ext>
            </a:extLst>
          </p:cNvPr>
          <p:cNvPicPr>
            <a:picLocks noChangeAspect="1"/>
          </p:cNvPicPr>
          <p:nvPr/>
        </p:nvPicPr>
        <p:blipFill>
          <a:blip r:embed="rId3"/>
          <a:stretch>
            <a:fillRect/>
          </a:stretch>
        </p:blipFill>
        <p:spPr>
          <a:xfrm rot="5400000">
            <a:off x="3053539" y="2827466"/>
            <a:ext cx="1050325" cy="1540477"/>
          </a:xfrm>
          <a:prstGeom prst="rect">
            <a:avLst/>
          </a:prstGeom>
        </p:spPr>
      </p:pic>
      <p:pic>
        <p:nvPicPr>
          <p:cNvPr id="18" name="Picture 17" descr="Icon&#10;&#10;Description automatically generated">
            <a:extLst>
              <a:ext uri="{FF2B5EF4-FFF2-40B4-BE49-F238E27FC236}">
                <a16:creationId xmlns:a16="http://schemas.microsoft.com/office/drawing/2014/main" id="{4DA5D660-336E-9645-BE29-ACB645B65263}"/>
              </a:ext>
            </a:extLst>
          </p:cNvPr>
          <p:cNvPicPr>
            <a:picLocks noChangeAspect="1"/>
          </p:cNvPicPr>
          <p:nvPr/>
        </p:nvPicPr>
        <p:blipFill>
          <a:blip r:embed="rId3"/>
          <a:stretch>
            <a:fillRect/>
          </a:stretch>
        </p:blipFill>
        <p:spPr>
          <a:xfrm>
            <a:off x="1677182" y="2827466"/>
            <a:ext cx="1050325" cy="1540477"/>
          </a:xfrm>
          <a:prstGeom prst="rect">
            <a:avLst/>
          </a:prstGeom>
        </p:spPr>
      </p:pic>
      <p:pic>
        <p:nvPicPr>
          <p:cNvPr id="19" name="Picture 18" descr="Icon&#10;&#10;Description automatically generated">
            <a:extLst>
              <a:ext uri="{FF2B5EF4-FFF2-40B4-BE49-F238E27FC236}">
                <a16:creationId xmlns:a16="http://schemas.microsoft.com/office/drawing/2014/main" id="{79A0B9D5-B7C6-4943-B51C-F5ED859E1F9E}"/>
              </a:ext>
            </a:extLst>
          </p:cNvPr>
          <p:cNvPicPr>
            <a:picLocks noChangeAspect="1"/>
          </p:cNvPicPr>
          <p:nvPr/>
        </p:nvPicPr>
        <p:blipFill>
          <a:blip r:embed="rId3"/>
          <a:stretch>
            <a:fillRect/>
          </a:stretch>
        </p:blipFill>
        <p:spPr>
          <a:xfrm rot="9341794">
            <a:off x="519330" y="3267833"/>
            <a:ext cx="1050325" cy="1540477"/>
          </a:xfrm>
          <a:prstGeom prst="rect">
            <a:avLst/>
          </a:prstGeom>
        </p:spPr>
      </p:pic>
      <p:pic>
        <p:nvPicPr>
          <p:cNvPr id="20" name="Picture 19" descr="Icon&#10;&#10;Description automatically generated">
            <a:extLst>
              <a:ext uri="{FF2B5EF4-FFF2-40B4-BE49-F238E27FC236}">
                <a16:creationId xmlns:a16="http://schemas.microsoft.com/office/drawing/2014/main" id="{5C285366-21E0-094A-B601-8B21EAF9D299}"/>
              </a:ext>
            </a:extLst>
          </p:cNvPr>
          <p:cNvPicPr>
            <a:picLocks noChangeAspect="1"/>
          </p:cNvPicPr>
          <p:nvPr/>
        </p:nvPicPr>
        <p:blipFill>
          <a:blip r:embed="rId3"/>
          <a:stretch>
            <a:fillRect/>
          </a:stretch>
        </p:blipFill>
        <p:spPr>
          <a:xfrm rot="19440767">
            <a:off x="139652" y="1871914"/>
            <a:ext cx="1050325" cy="1540477"/>
          </a:xfrm>
          <a:prstGeom prst="rect">
            <a:avLst/>
          </a:prstGeom>
        </p:spPr>
      </p:pic>
      <p:pic>
        <p:nvPicPr>
          <p:cNvPr id="21" name="Picture 20" descr="Icon&#10;&#10;Description automatically generated">
            <a:extLst>
              <a:ext uri="{FF2B5EF4-FFF2-40B4-BE49-F238E27FC236}">
                <a16:creationId xmlns:a16="http://schemas.microsoft.com/office/drawing/2014/main" id="{3BBD6477-3DD4-BE41-AA25-B4D0D46065ED}"/>
              </a:ext>
            </a:extLst>
          </p:cNvPr>
          <p:cNvPicPr>
            <a:picLocks noChangeAspect="1"/>
          </p:cNvPicPr>
          <p:nvPr/>
        </p:nvPicPr>
        <p:blipFill>
          <a:blip r:embed="rId3"/>
          <a:stretch>
            <a:fillRect/>
          </a:stretch>
        </p:blipFill>
        <p:spPr>
          <a:xfrm rot="19592001">
            <a:off x="4788662" y="2932786"/>
            <a:ext cx="1050325" cy="1540477"/>
          </a:xfrm>
          <a:prstGeom prst="rect">
            <a:avLst/>
          </a:prstGeom>
        </p:spPr>
      </p:pic>
      <p:pic>
        <p:nvPicPr>
          <p:cNvPr id="22" name="Picture 21" descr="Icon&#10;&#10;Description automatically generated">
            <a:extLst>
              <a:ext uri="{FF2B5EF4-FFF2-40B4-BE49-F238E27FC236}">
                <a16:creationId xmlns:a16="http://schemas.microsoft.com/office/drawing/2014/main" id="{33502962-E00B-254F-9FA9-862564E2F1B4}"/>
              </a:ext>
            </a:extLst>
          </p:cNvPr>
          <p:cNvPicPr>
            <a:picLocks noChangeAspect="1"/>
          </p:cNvPicPr>
          <p:nvPr/>
        </p:nvPicPr>
        <p:blipFill>
          <a:blip r:embed="rId3"/>
          <a:stretch>
            <a:fillRect/>
          </a:stretch>
        </p:blipFill>
        <p:spPr>
          <a:xfrm rot="3120084">
            <a:off x="6748734" y="3937707"/>
            <a:ext cx="1050325" cy="1540477"/>
          </a:xfrm>
          <a:prstGeom prst="rect">
            <a:avLst/>
          </a:prstGeom>
        </p:spPr>
      </p:pic>
      <p:pic>
        <p:nvPicPr>
          <p:cNvPr id="23" name="Picture 22" descr="Icon&#10;&#10;Description automatically generated">
            <a:extLst>
              <a:ext uri="{FF2B5EF4-FFF2-40B4-BE49-F238E27FC236}">
                <a16:creationId xmlns:a16="http://schemas.microsoft.com/office/drawing/2014/main" id="{3D8B3C00-466E-9442-81F3-1B04383019AE}"/>
              </a:ext>
            </a:extLst>
          </p:cNvPr>
          <p:cNvPicPr>
            <a:picLocks noChangeAspect="1"/>
          </p:cNvPicPr>
          <p:nvPr/>
        </p:nvPicPr>
        <p:blipFill>
          <a:blip r:embed="rId3"/>
          <a:stretch>
            <a:fillRect/>
          </a:stretch>
        </p:blipFill>
        <p:spPr>
          <a:xfrm rot="20028822">
            <a:off x="9387892" y="2948438"/>
            <a:ext cx="1050325" cy="1540477"/>
          </a:xfrm>
          <a:prstGeom prst="rect">
            <a:avLst/>
          </a:prstGeom>
        </p:spPr>
      </p:pic>
      <p:pic>
        <p:nvPicPr>
          <p:cNvPr id="24" name="Picture 23" descr="Icon&#10;&#10;Description automatically generated">
            <a:extLst>
              <a:ext uri="{FF2B5EF4-FFF2-40B4-BE49-F238E27FC236}">
                <a16:creationId xmlns:a16="http://schemas.microsoft.com/office/drawing/2014/main" id="{F93CF42C-B359-2644-B5B7-4E7CC144567E}"/>
              </a:ext>
            </a:extLst>
          </p:cNvPr>
          <p:cNvPicPr>
            <a:picLocks noChangeAspect="1"/>
          </p:cNvPicPr>
          <p:nvPr/>
        </p:nvPicPr>
        <p:blipFill>
          <a:blip r:embed="rId3"/>
          <a:stretch>
            <a:fillRect/>
          </a:stretch>
        </p:blipFill>
        <p:spPr>
          <a:xfrm>
            <a:off x="7604491" y="5107060"/>
            <a:ext cx="1050325" cy="1540477"/>
          </a:xfrm>
          <a:prstGeom prst="rect">
            <a:avLst/>
          </a:prstGeom>
        </p:spPr>
      </p:pic>
      <p:sp>
        <p:nvSpPr>
          <p:cNvPr id="25" name="TextBox 24">
            <a:extLst>
              <a:ext uri="{FF2B5EF4-FFF2-40B4-BE49-F238E27FC236}">
                <a16:creationId xmlns:a16="http://schemas.microsoft.com/office/drawing/2014/main" id="{3FE8246D-A363-704E-BC3E-6D746AA2C78F}"/>
              </a:ext>
            </a:extLst>
          </p:cNvPr>
          <p:cNvSpPr txBox="1"/>
          <p:nvPr/>
        </p:nvSpPr>
        <p:spPr>
          <a:xfrm rot="19440767">
            <a:off x="328184" y="2333608"/>
            <a:ext cx="68295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Tight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chest</a:t>
            </a:r>
          </a:p>
        </p:txBody>
      </p:sp>
      <p:sp>
        <p:nvSpPr>
          <p:cNvPr id="26" name="TextBox 25">
            <a:extLst>
              <a:ext uri="{FF2B5EF4-FFF2-40B4-BE49-F238E27FC236}">
                <a16:creationId xmlns:a16="http://schemas.microsoft.com/office/drawing/2014/main" id="{71D0E679-2A63-494A-8067-5C446B0B3430}"/>
              </a:ext>
            </a:extLst>
          </p:cNvPr>
          <p:cNvSpPr txBox="1"/>
          <p:nvPr/>
        </p:nvSpPr>
        <p:spPr>
          <a:xfrm rot="19592001">
            <a:off x="4949285" y="3363096"/>
            <a:ext cx="78262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Cough</a:t>
            </a:r>
          </a:p>
        </p:txBody>
      </p:sp>
      <p:sp>
        <p:nvSpPr>
          <p:cNvPr id="27" name="TextBox 26">
            <a:extLst>
              <a:ext uri="{FF2B5EF4-FFF2-40B4-BE49-F238E27FC236}">
                <a16:creationId xmlns:a16="http://schemas.microsoft.com/office/drawing/2014/main" id="{37842214-43A1-0B48-9698-51E43A10E16A}"/>
              </a:ext>
            </a:extLst>
          </p:cNvPr>
          <p:cNvSpPr txBox="1"/>
          <p:nvPr/>
        </p:nvSpPr>
        <p:spPr>
          <a:xfrm rot="9341794">
            <a:off x="311032" y="3953534"/>
            <a:ext cx="12185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Exercise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     </a:t>
            </a:r>
            <a:r>
              <a:rPr kumimoji="0" lang="en-US" sz="1400" b="0" i="0" u="none" strike="noStrike" kern="1200" cap="none" spc="0" normalizeH="0" baseline="0" noProof="0" dirty="0" err="1">
                <a:ln>
                  <a:noFill/>
                </a:ln>
                <a:solidFill>
                  <a:schemeClr val="accent2"/>
                </a:solidFill>
                <a:effectLst/>
                <a:uLnTx/>
                <a:uFillTx/>
                <a:latin typeface="Arial"/>
                <a:ea typeface="+mn-ea"/>
                <a:cs typeface="+mn-cs"/>
              </a:rPr>
              <a:t>Sx</a:t>
            </a:r>
            <a:endParaRPr kumimoji="0" lang="en-US" sz="1400" b="0" i="0" u="none" strike="noStrike" kern="1200" cap="none" spc="0" normalizeH="0" baseline="0" noProof="0" dirty="0">
              <a:ln>
                <a:noFill/>
              </a:ln>
              <a:solidFill>
                <a:schemeClr val="accent2"/>
              </a:solidFill>
              <a:effectLst/>
              <a:uLnTx/>
              <a:uFillTx/>
              <a:latin typeface="Arial"/>
              <a:ea typeface="+mn-ea"/>
              <a:cs typeface="+mn-cs"/>
            </a:endParaRPr>
          </a:p>
        </p:txBody>
      </p:sp>
      <p:sp>
        <p:nvSpPr>
          <p:cNvPr id="28" name="TextBox 27">
            <a:extLst>
              <a:ext uri="{FF2B5EF4-FFF2-40B4-BE49-F238E27FC236}">
                <a16:creationId xmlns:a16="http://schemas.microsoft.com/office/drawing/2014/main" id="{E07280D8-1F6A-AF45-B341-B15C2C803E9A}"/>
              </a:ext>
            </a:extLst>
          </p:cNvPr>
          <p:cNvSpPr txBox="1"/>
          <p:nvPr/>
        </p:nvSpPr>
        <p:spPr>
          <a:xfrm>
            <a:off x="6129416" y="3118306"/>
            <a:ext cx="1329449"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Exercise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accent2"/>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intolerance</a:t>
            </a:r>
          </a:p>
        </p:txBody>
      </p:sp>
      <p:sp>
        <p:nvSpPr>
          <p:cNvPr id="29" name="TextBox 28">
            <a:extLst>
              <a:ext uri="{FF2B5EF4-FFF2-40B4-BE49-F238E27FC236}">
                <a16:creationId xmlns:a16="http://schemas.microsoft.com/office/drawing/2014/main" id="{8BB88DC6-21F6-FD4C-8492-50AE27BC3665}"/>
              </a:ext>
            </a:extLst>
          </p:cNvPr>
          <p:cNvSpPr txBox="1"/>
          <p:nvPr/>
        </p:nvSpPr>
        <p:spPr>
          <a:xfrm rot="4245990">
            <a:off x="3847034" y="4921157"/>
            <a:ext cx="121856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chemeClr val="accent2"/>
                </a:solidFill>
                <a:effectLst/>
                <a:uLnTx/>
                <a:uFillTx/>
                <a:latin typeface="Arial"/>
                <a:ea typeface="+mn-ea"/>
                <a:cs typeface="+mn-cs"/>
              </a:rPr>
              <a:t>Hayfever</a:t>
            </a:r>
            <a:endParaRPr kumimoji="0" lang="en-US" sz="1400" b="0" i="0" u="none" strike="noStrike" kern="1200" cap="none" spc="0" normalizeH="0" baseline="0" noProof="0" dirty="0">
              <a:ln>
                <a:noFill/>
              </a:ln>
              <a:solidFill>
                <a:schemeClr val="accent2"/>
              </a:solidFill>
              <a:effectLst/>
              <a:uLnTx/>
              <a:uFillTx/>
              <a:latin typeface="Arial"/>
              <a:ea typeface="+mn-ea"/>
              <a:cs typeface="+mn-cs"/>
            </a:endParaRPr>
          </a:p>
        </p:txBody>
      </p:sp>
      <p:sp>
        <p:nvSpPr>
          <p:cNvPr id="30" name="TextBox 29">
            <a:extLst>
              <a:ext uri="{FF2B5EF4-FFF2-40B4-BE49-F238E27FC236}">
                <a16:creationId xmlns:a16="http://schemas.microsoft.com/office/drawing/2014/main" id="{B11EF737-DDAD-D74B-AD26-0085D71C5F80}"/>
              </a:ext>
            </a:extLst>
          </p:cNvPr>
          <p:cNvSpPr txBox="1"/>
          <p:nvPr/>
        </p:nvSpPr>
        <p:spPr>
          <a:xfrm>
            <a:off x="7750283" y="5973211"/>
            <a:ext cx="121856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Atopy</a:t>
            </a:r>
          </a:p>
        </p:txBody>
      </p:sp>
      <p:sp>
        <p:nvSpPr>
          <p:cNvPr id="31" name="TextBox 30">
            <a:extLst>
              <a:ext uri="{FF2B5EF4-FFF2-40B4-BE49-F238E27FC236}">
                <a16:creationId xmlns:a16="http://schemas.microsoft.com/office/drawing/2014/main" id="{7EC72488-BC51-A14F-8992-BACEBD6C6742}"/>
              </a:ext>
            </a:extLst>
          </p:cNvPr>
          <p:cNvSpPr txBox="1"/>
          <p:nvPr/>
        </p:nvSpPr>
        <p:spPr>
          <a:xfrm>
            <a:off x="7611840" y="3651141"/>
            <a:ext cx="121856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Eczema</a:t>
            </a:r>
          </a:p>
        </p:txBody>
      </p:sp>
      <p:sp>
        <p:nvSpPr>
          <p:cNvPr id="32" name="TextBox 31">
            <a:extLst>
              <a:ext uri="{FF2B5EF4-FFF2-40B4-BE49-F238E27FC236}">
                <a16:creationId xmlns:a16="http://schemas.microsoft.com/office/drawing/2014/main" id="{400A9E78-B4AF-3C43-8A79-E2387FC4B308}"/>
              </a:ext>
            </a:extLst>
          </p:cNvPr>
          <p:cNvSpPr txBox="1"/>
          <p:nvPr/>
        </p:nvSpPr>
        <p:spPr>
          <a:xfrm rot="16866266">
            <a:off x="3331201" y="5800363"/>
            <a:ext cx="121856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Wheeze</a:t>
            </a:r>
          </a:p>
        </p:txBody>
      </p:sp>
      <p:sp>
        <p:nvSpPr>
          <p:cNvPr id="33" name="TextBox 32">
            <a:extLst>
              <a:ext uri="{FF2B5EF4-FFF2-40B4-BE49-F238E27FC236}">
                <a16:creationId xmlns:a16="http://schemas.microsoft.com/office/drawing/2014/main" id="{3547C04E-9A35-574F-BACD-45CB7923B882}"/>
              </a:ext>
            </a:extLst>
          </p:cNvPr>
          <p:cNvSpPr txBox="1"/>
          <p:nvPr/>
        </p:nvSpPr>
        <p:spPr>
          <a:xfrm rot="2011359">
            <a:off x="420649" y="5512458"/>
            <a:ext cx="121856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Fatigue</a:t>
            </a:r>
          </a:p>
        </p:txBody>
      </p:sp>
      <p:sp>
        <p:nvSpPr>
          <p:cNvPr id="34" name="TextBox 33">
            <a:extLst>
              <a:ext uri="{FF2B5EF4-FFF2-40B4-BE49-F238E27FC236}">
                <a16:creationId xmlns:a16="http://schemas.microsoft.com/office/drawing/2014/main" id="{19EE837A-7EB7-C447-A5D3-779EDD0BF3BC}"/>
              </a:ext>
            </a:extLst>
          </p:cNvPr>
          <p:cNvSpPr txBox="1"/>
          <p:nvPr/>
        </p:nvSpPr>
        <p:spPr>
          <a:xfrm rot="20844983">
            <a:off x="1755126" y="5622439"/>
            <a:ext cx="121856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Rhinitis</a:t>
            </a:r>
          </a:p>
        </p:txBody>
      </p:sp>
      <p:pic>
        <p:nvPicPr>
          <p:cNvPr id="35" name="Picture 34" descr="Icon&#10;&#10;Description automatically generated">
            <a:extLst>
              <a:ext uri="{FF2B5EF4-FFF2-40B4-BE49-F238E27FC236}">
                <a16:creationId xmlns:a16="http://schemas.microsoft.com/office/drawing/2014/main" id="{834475B3-E1F1-654C-BA00-EF5509BE4C2B}"/>
              </a:ext>
            </a:extLst>
          </p:cNvPr>
          <p:cNvPicPr>
            <a:picLocks noChangeAspect="1"/>
          </p:cNvPicPr>
          <p:nvPr/>
        </p:nvPicPr>
        <p:blipFill>
          <a:blip r:embed="rId3"/>
          <a:stretch>
            <a:fillRect/>
          </a:stretch>
        </p:blipFill>
        <p:spPr>
          <a:xfrm rot="16866266">
            <a:off x="3190138" y="5368827"/>
            <a:ext cx="1050325" cy="1540477"/>
          </a:xfrm>
          <a:prstGeom prst="rect">
            <a:avLst/>
          </a:prstGeom>
        </p:spPr>
      </p:pic>
      <p:pic>
        <p:nvPicPr>
          <p:cNvPr id="36" name="Picture 35" descr="Icon&#10;&#10;Description automatically generated">
            <a:extLst>
              <a:ext uri="{FF2B5EF4-FFF2-40B4-BE49-F238E27FC236}">
                <a16:creationId xmlns:a16="http://schemas.microsoft.com/office/drawing/2014/main" id="{C7F39604-38FC-804C-8A9F-DE7BE30E4B2A}"/>
              </a:ext>
            </a:extLst>
          </p:cNvPr>
          <p:cNvPicPr>
            <a:picLocks noChangeAspect="1"/>
          </p:cNvPicPr>
          <p:nvPr/>
        </p:nvPicPr>
        <p:blipFill>
          <a:blip r:embed="rId3"/>
          <a:stretch>
            <a:fillRect/>
          </a:stretch>
        </p:blipFill>
        <p:spPr>
          <a:xfrm rot="20844983">
            <a:off x="1692636" y="5274576"/>
            <a:ext cx="1050325" cy="1540477"/>
          </a:xfrm>
          <a:prstGeom prst="rect">
            <a:avLst/>
          </a:prstGeom>
        </p:spPr>
      </p:pic>
      <p:pic>
        <p:nvPicPr>
          <p:cNvPr id="37" name="Picture 36" descr="Icon&#10;&#10;Description automatically generated">
            <a:extLst>
              <a:ext uri="{FF2B5EF4-FFF2-40B4-BE49-F238E27FC236}">
                <a16:creationId xmlns:a16="http://schemas.microsoft.com/office/drawing/2014/main" id="{DE7C8613-BB77-6448-86E0-9E8590582BB4}"/>
              </a:ext>
            </a:extLst>
          </p:cNvPr>
          <p:cNvPicPr>
            <a:picLocks noChangeAspect="1"/>
          </p:cNvPicPr>
          <p:nvPr/>
        </p:nvPicPr>
        <p:blipFill>
          <a:blip r:embed="rId3"/>
          <a:stretch>
            <a:fillRect/>
          </a:stretch>
        </p:blipFill>
        <p:spPr>
          <a:xfrm rot="2011359">
            <a:off x="272157" y="5015591"/>
            <a:ext cx="1050325" cy="1540477"/>
          </a:xfrm>
          <a:prstGeom prst="rect">
            <a:avLst/>
          </a:prstGeom>
        </p:spPr>
      </p:pic>
      <p:pic>
        <p:nvPicPr>
          <p:cNvPr id="38" name="Picture 37" descr="Icon&#10;&#10;Description automatically generated">
            <a:extLst>
              <a:ext uri="{FF2B5EF4-FFF2-40B4-BE49-F238E27FC236}">
                <a16:creationId xmlns:a16="http://schemas.microsoft.com/office/drawing/2014/main" id="{97D25971-427D-F24C-BB59-A1B5029EA98E}"/>
              </a:ext>
            </a:extLst>
          </p:cNvPr>
          <p:cNvPicPr>
            <a:picLocks noChangeAspect="1"/>
          </p:cNvPicPr>
          <p:nvPr/>
        </p:nvPicPr>
        <p:blipFill>
          <a:blip r:embed="rId3"/>
          <a:stretch>
            <a:fillRect/>
          </a:stretch>
        </p:blipFill>
        <p:spPr>
          <a:xfrm rot="2811559">
            <a:off x="2394620" y="3792484"/>
            <a:ext cx="1050325" cy="1540477"/>
          </a:xfrm>
          <a:prstGeom prst="rect">
            <a:avLst/>
          </a:prstGeom>
        </p:spPr>
      </p:pic>
      <p:pic>
        <p:nvPicPr>
          <p:cNvPr id="39" name="Picture 38" descr="Icon&#10;&#10;Description automatically generated">
            <a:extLst>
              <a:ext uri="{FF2B5EF4-FFF2-40B4-BE49-F238E27FC236}">
                <a16:creationId xmlns:a16="http://schemas.microsoft.com/office/drawing/2014/main" id="{F6A313C7-25FB-2B4A-AA84-0CD87B13D3CC}"/>
              </a:ext>
            </a:extLst>
          </p:cNvPr>
          <p:cNvPicPr>
            <a:picLocks noChangeAspect="1"/>
          </p:cNvPicPr>
          <p:nvPr/>
        </p:nvPicPr>
        <p:blipFill>
          <a:blip r:embed="rId3"/>
          <a:stretch>
            <a:fillRect/>
          </a:stretch>
        </p:blipFill>
        <p:spPr>
          <a:xfrm rot="1965160">
            <a:off x="10706304" y="4507661"/>
            <a:ext cx="1050325" cy="1540477"/>
          </a:xfrm>
          <a:prstGeom prst="rect">
            <a:avLst/>
          </a:prstGeom>
        </p:spPr>
      </p:pic>
      <p:sp>
        <p:nvSpPr>
          <p:cNvPr id="40" name="TextBox 39">
            <a:extLst>
              <a:ext uri="{FF2B5EF4-FFF2-40B4-BE49-F238E27FC236}">
                <a16:creationId xmlns:a16="http://schemas.microsoft.com/office/drawing/2014/main" id="{364EDB2E-5953-C547-B772-B2716BF5FC74}"/>
              </a:ext>
            </a:extLst>
          </p:cNvPr>
          <p:cNvSpPr txBox="1"/>
          <p:nvPr/>
        </p:nvSpPr>
        <p:spPr>
          <a:xfrm rot="1965160">
            <a:off x="10835839" y="4945395"/>
            <a:ext cx="94799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Family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accent2"/>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 history</a:t>
            </a:r>
          </a:p>
        </p:txBody>
      </p:sp>
      <p:sp>
        <p:nvSpPr>
          <p:cNvPr id="41" name="TextBox 40">
            <a:extLst>
              <a:ext uri="{FF2B5EF4-FFF2-40B4-BE49-F238E27FC236}">
                <a16:creationId xmlns:a16="http://schemas.microsoft.com/office/drawing/2014/main" id="{6ED5D118-94F5-0C44-A369-B2BE9FDF11BB}"/>
              </a:ext>
            </a:extLst>
          </p:cNvPr>
          <p:cNvSpPr txBox="1"/>
          <p:nvPr/>
        </p:nvSpPr>
        <p:spPr>
          <a:xfrm>
            <a:off x="3065735" y="3205553"/>
            <a:ext cx="1218561"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Salicylate hypersensitivity</a:t>
            </a:r>
          </a:p>
        </p:txBody>
      </p:sp>
      <p:sp>
        <p:nvSpPr>
          <p:cNvPr id="42" name="TextBox 41">
            <a:extLst>
              <a:ext uri="{FF2B5EF4-FFF2-40B4-BE49-F238E27FC236}">
                <a16:creationId xmlns:a16="http://schemas.microsoft.com/office/drawing/2014/main" id="{9233A09C-C75D-BD48-856C-D80F3B00F1EC}"/>
              </a:ext>
            </a:extLst>
          </p:cNvPr>
          <p:cNvSpPr txBox="1"/>
          <p:nvPr/>
        </p:nvSpPr>
        <p:spPr>
          <a:xfrm rot="20028822">
            <a:off x="9307014" y="3295611"/>
            <a:ext cx="13425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Occupation</a:t>
            </a:r>
          </a:p>
        </p:txBody>
      </p:sp>
      <p:sp>
        <p:nvSpPr>
          <p:cNvPr id="43" name="TextBox 42">
            <a:extLst>
              <a:ext uri="{FF2B5EF4-FFF2-40B4-BE49-F238E27FC236}">
                <a16:creationId xmlns:a16="http://schemas.microsoft.com/office/drawing/2014/main" id="{59F1C9FC-F461-6048-8212-BDA477CCA764}"/>
              </a:ext>
            </a:extLst>
          </p:cNvPr>
          <p:cNvSpPr txBox="1"/>
          <p:nvPr/>
        </p:nvSpPr>
        <p:spPr>
          <a:xfrm>
            <a:off x="1757338" y="3216667"/>
            <a:ext cx="121856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Hobbies</a:t>
            </a:r>
          </a:p>
        </p:txBody>
      </p:sp>
      <p:sp>
        <p:nvSpPr>
          <p:cNvPr id="44" name="TextBox 43">
            <a:extLst>
              <a:ext uri="{FF2B5EF4-FFF2-40B4-BE49-F238E27FC236}">
                <a16:creationId xmlns:a16="http://schemas.microsoft.com/office/drawing/2014/main" id="{B618BF44-C3C8-5F4D-80E5-15DA2565B9DC}"/>
              </a:ext>
            </a:extLst>
          </p:cNvPr>
          <p:cNvSpPr txBox="1"/>
          <p:nvPr/>
        </p:nvSpPr>
        <p:spPr>
          <a:xfrm rot="8211559">
            <a:off x="2315485" y="4420118"/>
            <a:ext cx="109642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Tobacco </a:t>
            </a:r>
            <a:r>
              <a:rPr kumimoji="0" lang="en-US" sz="1400" b="0" i="0" u="none" strike="noStrike" kern="1200" cap="none" spc="0" normalizeH="0" baseline="0" noProof="0" dirty="0" err="1">
                <a:ln>
                  <a:noFill/>
                </a:ln>
                <a:solidFill>
                  <a:schemeClr val="accent2"/>
                </a:solidFill>
                <a:effectLst/>
                <a:uLnTx/>
                <a:uFillTx/>
                <a:latin typeface="Arial"/>
                <a:ea typeface="+mn-ea"/>
                <a:cs typeface="+mn-cs"/>
              </a:rPr>
              <a:t>depen</a:t>
            </a:r>
            <a:endParaRPr kumimoji="0" lang="en-US" sz="1400" b="0" i="0" u="none" strike="noStrike" kern="1200" cap="none" spc="0" normalizeH="0" baseline="0" noProof="0" dirty="0">
              <a:ln>
                <a:noFill/>
              </a:ln>
              <a:solidFill>
                <a:schemeClr val="accent2"/>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chemeClr val="accent2"/>
                </a:solidFill>
                <a:effectLst/>
                <a:uLnTx/>
                <a:uFillTx/>
                <a:latin typeface="Arial"/>
                <a:ea typeface="+mn-ea"/>
                <a:cs typeface="+mn-cs"/>
              </a:rPr>
              <a:t>dence</a:t>
            </a:r>
            <a:endParaRPr kumimoji="0" lang="en-US" sz="1400" b="0" i="0" u="none" strike="noStrike" kern="1200" cap="none" spc="0" normalizeH="0" baseline="0" noProof="0" dirty="0">
              <a:ln>
                <a:noFill/>
              </a:ln>
              <a:solidFill>
                <a:schemeClr val="accent2"/>
              </a:solidFill>
              <a:effectLst/>
              <a:uLnTx/>
              <a:uFillTx/>
              <a:latin typeface="Arial"/>
              <a:ea typeface="+mn-ea"/>
              <a:cs typeface="+mn-cs"/>
            </a:endParaRPr>
          </a:p>
        </p:txBody>
      </p:sp>
      <p:pic>
        <p:nvPicPr>
          <p:cNvPr id="45" name="Picture 44" descr="Icon&#10;&#10;Description automatically generated">
            <a:extLst>
              <a:ext uri="{FF2B5EF4-FFF2-40B4-BE49-F238E27FC236}">
                <a16:creationId xmlns:a16="http://schemas.microsoft.com/office/drawing/2014/main" id="{22DBB738-3F47-2A4D-8B7D-7B2D56646ADB}"/>
              </a:ext>
            </a:extLst>
          </p:cNvPr>
          <p:cNvPicPr>
            <a:picLocks noChangeAspect="1"/>
          </p:cNvPicPr>
          <p:nvPr/>
        </p:nvPicPr>
        <p:blipFill>
          <a:blip r:embed="rId3"/>
          <a:stretch>
            <a:fillRect/>
          </a:stretch>
        </p:blipFill>
        <p:spPr>
          <a:xfrm rot="5400000">
            <a:off x="9249035" y="4490429"/>
            <a:ext cx="1050325" cy="1540477"/>
          </a:xfrm>
          <a:prstGeom prst="rect">
            <a:avLst/>
          </a:prstGeom>
          <a:solidFill>
            <a:schemeClr val="bg1"/>
          </a:solidFill>
        </p:spPr>
      </p:pic>
      <p:pic>
        <p:nvPicPr>
          <p:cNvPr id="46" name="Picture 45" descr="Icon&#10;&#10;Description automatically generated">
            <a:extLst>
              <a:ext uri="{FF2B5EF4-FFF2-40B4-BE49-F238E27FC236}">
                <a16:creationId xmlns:a16="http://schemas.microsoft.com/office/drawing/2014/main" id="{2582CB04-B69F-0B44-BD87-423D5389EA83}"/>
              </a:ext>
            </a:extLst>
          </p:cNvPr>
          <p:cNvPicPr>
            <a:picLocks noChangeAspect="1"/>
          </p:cNvPicPr>
          <p:nvPr/>
        </p:nvPicPr>
        <p:blipFill>
          <a:blip r:embed="rId3"/>
          <a:stretch>
            <a:fillRect/>
          </a:stretch>
        </p:blipFill>
        <p:spPr>
          <a:xfrm rot="5400000">
            <a:off x="5743508" y="4749414"/>
            <a:ext cx="1050325" cy="1540477"/>
          </a:xfrm>
          <a:prstGeom prst="rect">
            <a:avLst/>
          </a:prstGeom>
        </p:spPr>
      </p:pic>
      <p:pic>
        <p:nvPicPr>
          <p:cNvPr id="47" name="Picture 46" descr="Icon&#10;&#10;Description automatically generated">
            <a:extLst>
              <a:ext uri="{FF2B5EF4-FFF2-40B4-BE49-F238E27FC236}">
                <a16:creationId xmlns:a16="http://schemas.microsoft.com/office/drawing/2014/main" id="{DA34844A-9678-D44B-B9C7-5F2DF8AB580A}"/>
              </a:ext>
            </a:extLst>
          </p:cNvPr>
          <p:cNvPicPr>
            <a:picLocks noChangeAspect="1"/>
          </p:cNvPicPr>
          <p:nvPr/>
        </p:nvPicPr>
        <p:blipFill>
          <a:blip r:embed="rId3"/>
          <a:stretch>
            <a:fillRect/>
          </a:stretch>
        </p:blipFill>
        <p:spPr>
          <a:xfrm rot="5400000">
            <a:off x="10785726" y="2713541"/>
            <a:ext cx="1050325" cy="1540477"/>
          </a:xfrm>
          <a:prstGeom prst="rect">
            <a:avLst/>
          </a:prstGeom>
        </p:spPr>
      </p:pic>
      <p:sp>
        <p:nvSpPr>
          <p:cNvPr id="48" name="TextBox 47">
            <a:extLst>
              <a:ext uri="{FF2B5EF4-FFF2-40B4-BE49-F238E27FC236}">
                <a16:creationId xmlns:a16="http://schemas.microsoft.com/office/drawing/2014/main" id="{38409F51-ADAA-FC4D-9152-184FE3D43550}"/>
              </a:ext>
            </a:extLst>
          </p:cNvPr>
          <p:cNvSpPr txBox="1"/>
          <p:nvPr/>
        </p:nvSpPr>
        <p:spPr>
          <a:xfrm>
            <a:off x="5772726" y="5196486"/>
            <a:ext cx="934049"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Allergic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chemeClr val="accent2"/>
                </a:solidFill>
                <a:effectLst/>
                <a:uLnTx/>
                <a:uFillTx/>
                <a:latin typeface="Arial"/>
                <a:ea typeface="+mn-ea"/>
                <a:cs typeface="+mn-cs"/>
              </a:rPr>
              <a:t>sensitis</a:t>
            </a:r>
            <a:r>
              <a:rPr kumimoji="0" lang="en-US" sz="1400" b="0" i="0" u="none" strike="noStrike" kern="1200" cap="none" spc="0" normalizeH="0" baseline="0" noProof="0" dirty="0">
                <a:ln>
                  <a:noFill/>
                </a:ln>
                <a:solidFill>
                  <a:schemeClr val="accent2"/>
                </a:solidFill>
                <a:effectLst/>
                <a:uLnTx/>
                <a:uFillTx/>
                <a:latin typeface="Arial"/>
                <a:ea typeface="+mn-ea"/>
                <a:cs typeface="+mn-cs"/>
              </a:rPr>
              <a:t>-                </a:t>
            </a:r>
            <a:r>
              <a:rPr kumimoji="0" lang="en-US" sz="1400" b="0" i="0" u="none" strike="noStrike" kern="1200" cap="none" spc="0" normalizeH="0" baseline="0" noProof="0" dirty="0" err="1">
                <a:ln>
                  <a:noFill/>
                </a:ln>
                <a:solidFill>
                  <a:schemeClr val="accent2"/>
                </a:solidFill>
                <a:effectLst/>
                <a:uLnTx/>
                <a:uFillTx/>
                <a:latin typeface="Arial"/>
                <a:ea typeface="+mn-ea"/>
                <a:cs typeface="+mn-cs"/>
              </a:rPr>
              <a:t>ation</a:t>
            </a:r>
            <a:endParaRPr kumimoji="0" lang="en-US" sz="1400" b="0" i="0" u="none" strike="noStrike" kern="1200" cap="none" spc="0" normalizeH="0" baseline="0" noProof="0" dirty="0">
              <a:ln>
                <a:noFill/>
              </a:ln>
              <a:solidFill>
                <a:schemeClr val="accent2"/>
              </a:solidFill>
              <a:effectLst/>
              <a:uLnTx/>
              <a:uFillTx/>
              <a:latin typeface="Arial"/>
              <a:ea typeface="+mn-ea"/>
              <a:cs typeface="+mn-cs"/>
            </a:endParaRPr>
          </a:p>
        </p:txBody>
      </p:sp>
      <p:sp>
        <p:nvSpPr>
          <p:cNvPr id="49" name="TextBox 48">
            <a:extLst>
              <a:ext uri="{FF2B5EF4-FFF2-40B4-BE49-F238E27FC236}">
                <a16:creationId xmlns:a16="http://schemas.microsoft.com/office/drawing/2014/main" id="{F65230F1-B61D-5640-AA03-13B504129986}"/>
              </a:ext>
            </a:extLst>
          </p:cNvPr>
          <p:cNvSpPr txBox="1"/>
          <p:nvPr/>
        </p:nvSpPr>
        <p:spPr>
          <a:xfrm rot="19320084">
            <a:off x="6704032" y="4466073"/>
            <a:ext cx="141200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chemeClr val="accent2"/>
                </a:solidFill>
                <a:effectLst/>
                <a:uLnTx/>
                <a:uFillTx/>
                <a:latin typeface="Arial"/>
                <a:ea typeface="+mn-ea"/>
                <a:cs typeface="+mn-cs"/>
              </a:rPr>
              <a:t>Eosinphilia</a:t>
            </a:r>
            <a:endParaRPr kumimoji="0" lang="en-US" sz="1400" b="0" i="0" u="none" strike="noStrike" kern="1200" cap="none" spc="0" normalizeH="0" baseline="0" noProof="0" dirty="0">
              <a:ln>
                <a:noFill/>
              </a:ln>
              <a:solidFill>
                <a:schemeClr val="accent2"/>
              </a:solidFill>
              <a:effectLst/>
              <a:uLnTx/>
              <a:uFillTx/>
              <a:latin typeface="Arial"/>
              <a:ea typeface="+mn-ea"/>
              <a:cs typeface="+mn-cs"/>
            </a:endParaRPr>
          </a:p>
        </p:txBody>
      </p:sp>
      <p:sp>
        <p:nvSpPr>
          <p:cNvPr id="50" name="TextBox 49">
            <a:extLst>
              <a:ext uri="{FF2B5EF4-FFF2-40B4-BE49-F238E27FC236}">
                <a16:creationId xmlns:a16="http://schemas.microsoft.com/office/drawing/2014/main" id="{16A10760-AA8D-0C41-ABD5-AEA3D033683E}"/>
              </a:ext>
            </a:extLst>
          </p:cNvPr>
          <p:cNvSpPr txBox="1"/>
          <p:nvPr/>
        </p:nvSpPr>
        <p:spPr>
          <a:xfrm>
            <a:off x="10683967" y="3292193"/>
            <a:ext cx="154047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2"/>
                </a:solidFill>
                <a:effectLst/>
                <a:uLnTx/>
                <a:uFillTx/>
                <a:latin typeface="Arial"/>
                <a:ea typeface="+mn-ea"/>
                <a:cs typeface="+mn-cs"/>
              </a:rPr>
              <a:t>Reversibility</a:t>
            </a:r>
          </a:p>
        </p:txBody>
      </p:sp>
      <p:sp>
        <p:nvSpPr>
          <p:cNvPr id="51" name="TextBox 50">
            <a:extLst>
              <a:ext uri="{FF2B5EF4-FFF2-40B4-BE49-F238E27FC236}">
                <a16:creationId xmlns:a16="http://schemas.microsoft.com/office/drawing/2014/main" id="{0A9771E5-A5B4-D145-89E1-DA9304447217}"/>
              </a:ext>
            </a:extLst>
          </p:cNvPr>
          <p:cNvSpPr txBox="1"/>
          <p:nvPr/>
        </p:nvSpPr>
        <p:spPr>
          <a:xfrm>
            <a:off x="9463821" y="5024679"/>
            <a:ext cx="81838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chemeClr val="accent2"/>
                </a:solidFill>
                <a:effectLst/>
                <a:uLnTx/>
                <a:uFillTx/>
                <a:latin typeface="Arial"/>
                <a:ea typeface="+mn-ea"/>
                <a:cs typeface="+mn-cs"/>
              </a:rPr>
              <a:t>FeNO</a:t>
            </a:r>
            <a:endParaRPr kumimoji="0" lang="en-US" sz="1400" b="0" i="0" u="none" strike="noStrike" kern="1200" cap="none" spc="0" normalizeH="0" baseline="0" noProof="0" dirty="0">
              <a:ln>
                <a:noFill/>
              </a:ln>
              <a:solidFill>
                <a:schemeClr val="accent2"/>
              </a:solidFill>
              <a:effectLst/>
              <a:uLnTx/>
              <a:uFillTx/>
              <a:latin typeface="Arial"/>
              <a:ea typeface="+mn-ea"/>
              <a:cs typeface="+mn-cs"/>
            </a:endParaRPr>
          </a:p>
        </p:txBody>
      </p:sp>
      <p:pic>
        <p:nvPicPr>
          <p:cNvPr id="52" name="Picture 51" descr="Icon&#10;&#10;Description automatically generated">
            <a:extLst>
              <a:ext uri="{FF2B5EF4-FFF2-40B4-BE49-F238E27FC236}">
                <a16:creationId xmlns:a16="http://schemas.microsoft.com/office/drawing/2014/main" id="{452A8A7D-04AD-6B44-B05D-D861A7A0DD4A}"/>
              </a:ext>
            </a:extLst>
          </p:cNvPr>
          <p:cNvPicPr>
            <a:picLocks noChangeAspect="1"/>
          </p:cNvPicPr>
          <p:nvPr/>
        </p:nvPicPr>
        <p:blipFill>
          <a:blip r:embed="rId3"/>
          <a:stretch>
            <a:fillRect/>
          </a:stretch>
        </p:blipFill>
        <p:spPr>
          <a:xfrm rot="5400000">
            <a:off x="4405104" y="1419687"/>
            <a:ext cx="1050325" cy="1540477"/>
          </a:xfrm>
          <a:prstGeom prst="rect">
            <a:avLst/>
          </a:prstGeom>
        </p:spPr>
      </p:pic>
      <p:sp>
        <p:nvSpPr>
          <p:cNvPr id="53" name="TextBox 52">
            <a:extLst>
              <a:ext uri="{FF2B5EF4-FFF2-40B4-BE49-F238E27FC236}">
                <a16:creationId xmlns:a16="http://schemas.microsoft.com/office/drawing/2014/main" id="{2D9B3A21-ADDA-884B-9CF7-DF61FFF274C0}"/>
              </a:ext>
            </a:extLst>
          </p:cNvPr>
          <p:cNvSpPr txBox="1"/>
          <p:nvPr/>
        </p:nvSpPr>
        <p:spPr>
          <a:xfrm>
            <a:off x="4484998" y="1848572"/>
            <a:ext cx="12185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Response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to treatment</a:t>
            </a:r>
          </a:p>
        </p:txBody>
      </p:sp>
      <p:sp>
        <p:nvSpPr>
          <p:cNvPr id="54" name="TextBox 53">
            <a:extLst>
              <a:ext uri="{FF2B5EF4-FFF2-40B4-BE49-F238E27FC236}">
                <a16:creationId xmlns:a16="http://schemas.microsoft.com/office/drawing/2014/main" id="{E34A6534-37BB-D44D-BD8F-637C52C6BB05}"/>
              </a:ext>
            </a:extLst>
          </p:cNvPr>
          <p:cNvSpPr txBox="1"/>
          <p:nvPr/>
        </p:nvSpPr>
        <p:spPr>
          <a:xfrm rot="7410528">
            <a:off x="10266488" y="2177621"/>
            <a:ext cx="5125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chemeClr val="accent2"/>
                </a:solidFill>
                <a:effectLst/>
                <a:uLnTx/>
                <a:uFillTx/>
                <a:latin typeface="Arial"/>
                <a:ea typeface="+mn-ea"/>
                <a:cs typeface="+mn-cs"/>
              </a:rPr>
              <a:t>Sx</a:t>
            </a:r>
            <a:endParaRPr kumimoji="0" lang="en-US" sz="1400" b="0" i="0" u="none" strike="noStrike" kern="1200" cap="none" spc="0" normalizeH="0" baseline="0" noProof="0" dirty="0">
              <a:ln>
                <a:noFill/>
              </a:ln>
              <a:solidFill>
                <a:schemeClr val="accent2"/>
              </a:solidFill>
              <a:effectLst/>
              <a:uLnTx/>
              <a:uFillTx/>
              <a:latin typeface="Arial"/>
              <a:ea typeface="+mn-ea"/>
              <a:cs typeface="+mn-cs"/>
            </a:endParaRPr>
          </a:p>
        </p:txBody>
      </p:sp>
      <p:grpSp>
        <p:nvGrpSpPr>
          <p:cNvPr id="56" name="Group 55">
            <a:extLst>
              <a:ext uri="{FF2B5EF4-FFF2-40B4-BE49-F238E27FC236}">
                <a16:creationId xmlns:a16="http://schemas.microsoft.com/office/drawing/2014/main" id="{34E0EA65-E292-D149-9F65-45AAED3E0AE1}"/>
              </a:ext>
            </a:extLst>
          </p:cNvPr>
          <p:cNvGrpSpPr/>
          <p:nvPr/>
        </p:nvGrpSpPr>
        <p:grpSpPr>
          <a:xfrm>
            <a:off x="8191414" y="1881576"/>
            <a:ext cx="1540477" cy="1050325"/>
            <a:chOff x="8191414" y="1881576"/>
            <a:chExt cx="1540477" cy="1050325"/>
          </a:xfrm>
        </p:grpSpPr>
        <p:pic>
          <p:nvPicPr>
            <p:cNvPr id="57" name="Picture 56" descr="Icon&#10;&#10;Description automatically generated">
              <a:extLst>
                <a:ext uri="{FF2B5EF4-FFF2-40B4-BE49-F238E27FC236}">
                  <a16:creationId xmlns:a16="http://schemas.microsoft.com/office/drawing/2014/main" id="{EF11F13A-A55C-584C-8C8B-AFB3575D9AEC}"/>
                </a:ext>
              </a:extLst>
            </p:cNvPr>
            <p:cNvPicPr>
              <a:picLocks noChangeAspect="1"/>
            </p:cNvPicPr>
            <p:nvPr/>
          </p:nvPicPr>
          <p:blipFill>
            <a:blip r:embed="rId3"/>
            <a:stretch>
              <a:fillRect/>
            </a:stretch>
          </p:blipFill>
          <p:spPr>
            <a:xfrm rot="5140484">
              <a:off x="8436490" y="1636500"/>
              <a:ext cx="1050325" cy="1540477"/>
            </a:xfrm>
            <a:prstGeom prst="rect">
              <a:avLst/>
            </a:prstGeom>
          </p:spPr>
        </p:pic>
        <p:sp>
          <p:nvSpPr>
            <p:cNvPr id="58" name="TextBox 57">
              <a:extLst>
                <a:ext uri="{FF2B5EF4-FFF2-40B4-BE49-F238E27FC236}">
                  <a16:creationId xmlns:a16="http://schemas.microsoft.com/office/drawing/2014/main" id="{7CAD137B-D5CD-AD4B-A7AE-22A6689E51B8}"/>
                </a:ext>
              </a:extLst>
            </p:cNvPr>
            <p:cNvSpPr txBox="1"/>
            <p:nvPr/>
          </p:nvSpPr>
          <p:spPr>
            <a:xfrm>
              <a:off x="8375640" y="2209398"/>
              <a:ext cx="12185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Adherence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     </a:t>
              </a:r>
            </a:p>
          </p:txBody>
        </p:sp>
      </p:grpSp>
      <p:pic>
        <p:nvPicPr>
          <p:cNvPr id="59" name="Picture 58" descr="Icon&#10;&#10;Description automatically generated">
            <a:extLst>
              <a:ext uri="{FF2B5EF4-FFF2-40B4-BE49-F238E27FC236}">
                <a16:creationId xmlns:a16="http://schemas.microsoft.com/office/drawing/2014/main" id="{E7D62828-000F-7049-BA74-75AB3F94CE5F}"/>
              </a:ext>
            </a:extLst>
          </p:cNvPr>
          <p:cNvPicPr>
            <a:picLocks noChangeAspect="1"/>
          </p:cNvPicPr>
          <p:nvPr/>
        </p:nvPicPr>
        <p:blipFill>
          <a:blip r:embed="rId3"/>
          <a:stretch>
            <a:fillRect/>
          </a:stretch>
        </p:blipFill>
        <p:spPr>
          <a:xfrm rot="16200000">
            <a:off x="1500844" y="1371179"/>
            <a:ext cx="1050325" cy="1540477"/>
          </a:xfrm>
          <a:prstGeom prst="rect">
            <a:avLst/>
          </a:prstGeom>
        </p:spPr>
      </p:pic>
      <p:sp>
        <p:nvSpPr>
          <p:cNvPr id="60" name="TextBox 59">
            <a:extLst>
              <a:ext uri="{FF2B5EF4-FFF2-40B4-BE49-F238E27FC236}">
                <a16:creationId xmlns:a16="http://schemas.microsoft.com/office/drawing/2014/main" id="{DD3A1A04-2D5C-CB4D-ADD5-EB72019280F0}"/>
              </a:ext>
            </a:extLst>
          </p:cNvPr>
          <p:cNvSpPr txBox="1"/>
          <p:nvPr/>
        </p:nvSpPr>
        <p:spPr>
          <a:xfrm>
            <a:off x="1711203" y="1875403"/>
            <a:ext cx="109642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Viral infection</a:t>
            </a:r>
          </a:p>
        </p:txBody>
      </p:sp>
      <p:pic>
        <p:nvPicPr>
          <p:cNvPr id="61" name="Picture 60" descr="Icon&#10;&#10;Description automatically generated">
            <a:extLst>
              <a:ext uri="{FF2B5EF4-FFF2-40B4-BE49-F238E27FC236}">
                <a16:creationId xmlns:a16="http://schemas.microsoft.com/office/drawing/2014/main" id="{BCBEB93F-A25A-6B43-B3CE-7CBFB423C3EB}"/>
              </a:ext>
            </a:extLst>
          </p:cNvPr>
          <p:cNvPicPr>
            <a:picLocks noChangeAspect="1"/>
          </p:cNvPicPr>
          <p:nvPr/>
        </p:nvPicPr>
        <p:blipFill>
          <a:blip r:embed="rId3"/>
          <a:stretch>
            <a:fillRect/>
          </a:stretch>
        </p:blipFill>
        <p:spPr>
          <a:xfrm rot="16200000">
            <a:off x="6470413" y="1482902"/>
            <a:ext cx="1050325" cy="1540477"/>
          </a:xfrm>
          <a:prstGeom prst="rect">
            <a:avLst/>
          </a:prstGeom>
        </p:spPr>
      </p:pic>
      <p:sp>
        <p:nvSpPr>
          <p:cNvPr id="62" name="TextBox 61">
            <a:extLst>
              <a:ext uri="{FF2B5EF4-FFF2-40B4-BE49-F238E27FC236}">
                <a16:creationId xmlns:a16="http://schemas.microsoft.com/office/drawing/2014/main" id="{E3129695-EE13-154D-BD9F-DB02DA7CBDF1}"/>
              </a:ext>
            </a:extLst>
          </p:cNvPr>
          <p:cNvSpPr txBox="1"/>
          <p:nvPr/>
        </p:nvSpPr>
        <p:spPr>
          <a:xfrm>
            <a:off x="6482854" y="1916174"/>
            <a:ext cx="1162868"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Passive</a:t>
            </a:r>
          </a:p>
          <a:p>
            <a:pPr marL="0" marR="0" lvl="0" indent="0" defTabSz="914400" rtl="0" eaLnBrk="1" fontAlgn="auto" latinLnBrk="0" hangingPunct="1">
              <a:lnSpc>
                <a:spcPct val="100000"/>
              </a:lnSpc>
              <a:spcBef>
                <a:spcPts val="0"/>
              </a:spcBef>
              <a:spcAft>
                <a:spcPts val="0"/>
              </a:spcAft>
              <a:buClrTx/>
              <a:buSzTx/>
              <a:buFontTx/>
              <a:buNone/>
              <a:tabLst/>
              <a:defRPr/>
            </a:pPr>
            <a:r>
              <a:rPr lang="en-US" sz="1400" dirty="0">
                <a:solidFill>
                  <a:schemeClr val="accent2"/>
                </a:solidFill>
                <a:latin typeface="Arial"/>
              </a:rPr>
              <a:t>smoking</a:t>
            </a:r>
            <a:endParaRPr kumimoji="0" lang="en-US" sz="1400" b="0" i="0" u="none" strike="noStrike" kern="1200" cap="none" spc="0" normalizeH="0" baseline="0" noProof="0" dirty="0">
              <a:ln>
                <a:noFill/>
              </a:ln>
              <a:solidFill>
                <a:schemeClr val="accent2"/>
              </a:solidFill>
              <a:effectLst/>
              <a:uLnTx/>
              <a:uFillTx/>
              <a:latin typeface="Arial"/>
              <a:ea typeface="+mn-ea"/>
              <a:cs typeface="+mn-cs"/>
            </a:endParaRPr>
          </a:p>
        </p:txBody>
      </p:sp>
      <p:pic>
        <p:nvPicPr>
          <p:cNvPr id="63" name="Picture 62" descr="Icon&#10;&#10;Description automatically generated">
            <a:extLst>
              <a:ext uri="{FF2B5EF4-FFF2-40B4-BE49-F238E27FC236}">
                <a16:creationId xmlns:a16="http://schemas.microsoft.com/office/drawing/2014/main" id="{4B6EC0BA-B6BE-444C-97C2-1964E50FD986}"/>
              </a:ext>
            </a:extLst>
          </p:cNvPr>
          <p:cNvPicPr>
            <a:picLocks noChangeAspect="1"/>
          </p:cNvPicPr>
          <p:nvPr/>
        </p:nvPicPr>
        <p:blipFill>
          <a:blip r:embed="rId3"/>
          <a:stretch>
            <a:fillRect/>
          </a:stretch>
        </p:blipFill>
        <p:spPr>
          <a:xfrm rot="16200000">
            <a:off x="3201358" y="1555124"/>
            <a:ext cx="1050325" cy="1540477"/>
          </a:xfrm>
          <a:prstGeom prst="rect">
            <a:avLst/>
          </a:prstGeom>
        </p:spPr>
      </p:pic>
      <p:sp>
        <p:nvSpPr>
          <p:cNvPr id="64" name="TextBox 63">
            <a:extLst>
              <a:ext uri="{FF2B5EF4-FFF2-40B4-BE49-F238E27FC236}">
                <a16:creationId xmlns:a16="http://schemas.microsoft.com/office/drawing/2014/main" id="{7868B307-30FF-BB40-AB42-34FB582A319C}"/>
              </a:ext>
            </a:extLst>
          </p:cNvPr>
          <p:cNvSpPr txBox="1"/>
          <p:nvPr/>
        </p:nvSpPr>
        <p:spPr>
          <a:xfrm>
            <a:off x="3223720" y="2007337"/>
            <a:ext cx="109642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Arial"/>
                <a:ea typeface="+mn-ea"/>
                <a:cs typeface="+mn-cs"/>
              </a:rPr>
              <a:t>Birth </a:t>
            </a:r>
            <a:r>
              <a:rPr kumimoji="0" lang="en-US" sz="1400" b="0" i="0" u="none" strike="noStrike" kern="1200" cap="none" spc="0" normalizeH="0" baseline="0" noProof="0" dirty="0" err="1">
                <a:ln>
                  <a:noFill/>
                </a:ln>
                <a:solidFill>
                  <a:schemeClr val="accent2"/>
                </a:solidFill>
                <a:effectLst/>
                <a:uLnTx/>
                <a:uFillTx/>
                <a:latin typeface="Arial"/>
                <a:ea typeface="+mn-ea"/>
                <a:cs typeface="+mn-cs"/>
              </a:rPr>
              <a:t>eg</a:t>
            </a:r>
            <a:r>
              <a:rPr kumimoji="0" lang="en-US" sz="1400" b="0" i="0" u="none" strike="noStrike" kern="1200" cap="none" spc="0" normalizeH="0" baseline="0" noProof="0" dirty="0">
                <a:ln>
                  <a:noFill/>
                </a:ln>
                <a:solidFill>
                  <a:schemeClr val="accent2"/>
                </a:solidFill>
                <a:effectLst/>
                <a:uLnTx/>
                <a:uFillTx/>
                <a:latin typeface="Arial"/>
                <a:ea typeface="+mn-ea"/>
                <a:cs typeface="+mn-cs"/>
              </a:rPr>
              <a:t> prematurity</a:t>
            </a:r>
          </a:p>
        </p:txBody>
      </p:sp>
      <p:sp>
        <p:nvSpPr>
          <p:cNvPr id="3" name="Title 2">
            <a:extLst>
              <a:ext uri="{FF2B5EF4-FFF2-40B4-BE49-F238E27FC236}">
                <a16:creationId xmlns:a16="http://schemas.microsoft.com/office/drawing/2014/main" id="{062893EE-6A29-5872-FE57-DF4AA12BE817}"/>
              </a:ext>
            </a:extLst>
          </p:cNvPr>
          <p:cNvSpPr>
            <a:spLocks noGrp="1"/>
          </p:cNvSpPr>
          <p:nvPr>
            <p:ph type="title"/>
          </p:nvPr>
        </p:nvSpPr>
        <p:spPr/>
        <p:txBody>
          <a:bodyPr>
            <a:noAutofit/>
          </a:bodyPr>
          <a:lstStyle/>
          <a:p>
            <a:endParaRPr lang="en-US" sz="4400" dirty="0">
              <a:latin typeface="+mn-lt"/>
            </a:endParaRPr>
          </a:p>
        </p:txBody>
      </p:sp>
      <p:sp>
        <p:nvSpPr>
          <p:cNvPr id="2" name="TextBox 1">
            <a:extLst>
              <a:ext uri="{FF2B5EF4-FFF2-40B4-BE49-F238E27FC236}">
                <a16:creationId xmlns:a16="http://schemas.microsoft.com/office/drawing/2014/main" id="{7FA617B6-EC28-1B85-C765-0EBBC93AA53B}"/>
              </a:ext>
            </a:extLst>
          </p:cNvPr>
          <p:cNvSpPr txBox="1"/>
          <p:nvPr/>
        </p:nvSpPr>
        <p:spPr>
          <a:xfrm>
            <a:off x="1390705" y="475244"/>
            <a:ext cx="8587607" cy="830997"/>
          </a:xfrm>
          <a:prstGeom prst="rect">
            <a:avLst/>
          </a:prstGeom>
          <a:noFill/>
        </p:spPr>
        <p:txBody>
          <a:bodyPr wrap="none" rtlCol="0">
            <a:spAutoFit/>
          </a:bodyPr>
          <a:lstStyle/>
          <a:p>
            <a:r>
              <a:rPr lang="en-US" sz="2400" dirty="0">
                <a:latin typeface="+mn-lt"/>
              </a:rPr>
              <a:t>Information (Puzzle Pieces) is/are presented without structure</a:t>
            </a:r>
          </a:p>
          <a:p>
            <a:r>
              <a:rPr lang="en-US" sz="2400" dirty="0">
                <a:latin typeface="+mn-lt"/>
              </a:rPr>
              <a:t>….randomly thrown</a:t>
            </a:r>
            <a:endParaRPr lang="en-US" sz="2400" dirty="0"/>
          </a:p>
        </p:txBody>
      </p:sp>
    </p:spTree>
    <p:extLst>
      <p:ext uri="{BB962C8B-B14F-4D97-AF65-F5344CB8AC3E}">
        <p14:creationId xmlns:p14="http://schemas.microsoft.com/office/powerpoint/2010/main" val="1849986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02" name="Picture 6" descr="1,000+ Puzzle Pieces Fitting Together Stock Photos, Pictures &amp; Royalty-Free  Images - iStock | Puzzle pieces white background, Jigsaw puzzle, Puzzle  pieces icon">
            <a:extLst>
              <a:ext uri="{FF2B5EF4-FFF2-40B4-BE49-F238E27FC236}">
                <a16:creationId xmlns:a16="http://schemas.microsoft.com/office/drawing/2014/main" id="{1C9C75C6-85FE-73D6-B0BD-67CD378E3C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576" y="836712"/>
            <a:ext cx="6334472" cy="40056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9781FD3-B2B3-1DD9-CB14-DCAA51B00A58}"/>
              </a:ext>
            </a:extLst>
          </p:cNvPr>
          <p:cNvSpPr>
            <a:spLocks noGrp="1"/>
          </p:cNvSpPr>
          <p:nvPr>
            <p:ph type="title"/>
          </p:nvPr>
        </p:nvSpPr>
        <p:spPr>
          <a:xfrm>
            <a:off x="527274" y="111572"/>
            <a:ext cx="9499599" cy="1244600"/>
          </a:xfrm>
        </p:spPr>
        <p:txBody>
          <a:bodyPr/>
          <a:lstStyle/>
          <a:p>
            <a:r>
              <a:rPr lang="en-US" dirty="0">
                <a:latin typeface="+mn-lt"/>
              </a:rPr>
              <a:t>How did we do it?</a:t>
            </a:r>
            <a:br>
              <a:rPr lang="en-US" dirty="0">
                <a:latin typeface="+mn-lt"/>
              </a:rPr>
            </a:br>
            <a:br>
              <a:rPr lang="en-US" dirty="0">
                <a:latin typeface="+mn-lt"/>
              </a:rPr>
            </a:br>
            <a:br>
              <a:rPr lang="en-US" dirty="0">
                <a:latin typeface="+mn-lt"/>
              </a:rPr>
            </a:br>
            <a:br>
              <a:rPr lang="en-US" dirty="0">
                <a:latin typeface="+mn-lt"/>
              </a:rPr>
            </a:br>
            <a:r>
              <a:rPr lang="en-US" sz="4000" dirty="0">
                <a:latin typeface="+mn-lt"/>
              </a:rPr>
              <a:t>How did we fit it together?</a:t>
            </a:r>
            <a:endParaRPr lang="en-US" dirty="0">
              <a:latin typeface="+mn-lt"/>
            </a:endParaRPr>
          </a:p>
        </p:txBody>
      </p:sp>
      <p:pic>
        <p:nvPicPr>
          <p:cNvPr id="4" name="Picture 3" descr="Icon&#10;&#10;Description automatically generated">
            <a:extLst>
              <a:ext uri="{FF2B5EF4-FFF2-40B4-BE49-F238E27FC236}">
                <a16:creationId xmlns:a16="http://schemas.microsoft.com/office/drawing/2014/main" id="{31FABF91-E0A2-BE6F-6EA3-82D3A3319E89}"/>
              </a:ext>
            </a:extLst>
          </p:cNvPr>
          <p:cNvPicPr>
            <a:picLocks noChangeAspect="1"/>
          </p:cNvPicPr>
          <p:nvPr/>
        </p:nvPicPr>
        <p:blipFill>
          <a:blip r:embed="rId3"/>
          <a:stretch>
            <a:fillRect/>
          </a:stretch>
        </p:blipFill>
        <p:spPr>
          <a:xfrm rot="4245990" flipH="1" flipV="1">
            <a:off x="2843002" y="5581043"/>
            <a:ext cx="906436" cy="1329440"/>
          </a:xfrm>
          <a:prstGeom prst="rect">
            <a:avLst/>
          </a:prstGeom>
        </p:spPr>
      </p:pic>
      <p:pic>
        <p:nvPicPr>
          <p:cNvPr id="5" name="Picture 4" descr="Icon&#10;&#10;Description automatically generated">
            <a:extLst>
              <a:ext uri="{FF2B5EF4-FFF2-40B4-BE49-F238E27FC236}">
                <a16:creationId xmlns:a16="http://schemas.microsoft.com/office/drawing/2014/main" id="{FF77A04F-888C-B34E-FFCE-31173AB39558}"/>
              </a:ext>
            </a:extLst>
          </p:cNvPr>
          <p:cNvPicPr>
            <a:picLocks noChangeAspect="1"/>
          </p:cNvPicPr>
          <p:nvPr/>
        </p:nvPicPr>
        <p:blipFill>
          <a:blip r:embed="rId3"/>
          <a:stretch>
            <a:fillRect/>
          </a:stretch>
        </p:blipFill>
        <p:spPr>
          <a:xfrm rot="5400000" flipH="1" flipV="1">
            <a:off x="1466957" y="4653036"/>
            <a:ext cx="906438" cy="1329443"/>
          </a:xfrm>
          <a:prstGeom prst="rect">
            <a:avLst/>
          </a:prstGeom>
        </p:spPr>
      </p:pic>
      <p:pic>
        <p:nvPicPr>
          <p:cNvPr id="6" name="Picture 5" descr="Icon&#10;&#10;Description automatically generated">
            <a:extLst>
              <a:ext uri="{FF2B5EF4-FFF2-40B4-BE49-F238E27FC236}">
                <a16:creationId xmlns:a16="http://schemas.microsoft.com/office/drawing/2014/main" id="{8CC44824-5D44-B923-4434-D1B59702467C}"/>
              </a:ext>
            </a:extLst>
          </p:cNvPr>
          <p:cNvPicPr>
            <a:picLocks noChangeAspect="1"/>
          </p:cNvPicPr>
          <p:nvPr/>
        </p:nvPicPr>
        <p:blipFill>
          <a:blip r:embed="rId3"/>
          <a:stretch>
            <a:fillRect/>
          </a:stretch>
        </p:blipFill>
        <p:spPr>
          <a:xfrm flipH="1" flipV="1">
            <a:off x="479500" y="3700784"/>
            <a:ext cx="906436" cy="1329440"/>
          </a:xfrm>
          <a:prstGeom prst="rect">
            <a:avLst/>
          </a:prstGeom>
        </p:spPr>
      </p:pic>
      <p:pic>
        <p:nvPicPr>
          <p:cNvPr id="7" name="Picture 6" descr="Icon&#10;&#10;Description automatically generated">
            <a:extLst>
              <a:ext uri="{FF2B5EF4-FFF2-40B4-BE49-F238E27FC236}">
                <a16:creationId xmlns:a16="http://schemas.microsoft.com/office/drawing/2014/main" id="{1340E210-78CD-CF50-3C73-8BE0016361BF}"/>
              </a:ext>
            </a:extLst>
          </p:cNvPr>
          <p:cNvPicPr>
            <a:picLocks noChangeAspect="1"/>
          </p:cNvPicPr>
          <p:nvPr/>
        </p:nvPicPr>
        <p:blipFill>
          <a:blip r:embed="rId3"/>
          <a:stretch>
            <a:fillRect/>
          </a:stretch>
        </p:blipFill>
        <p:spPr>
          <a:xfrm rot="9341794" flipH="1" flipV="1">
            <a:off x="290182" y="5083813"/>
            <a:ext cx="906436" cy="1329440"/>
          </a:xfrm>
          <a:prstGeom prst="rect">
            <a:avLst/>
          </a:prstGeom>
        </p:spPr>
      </p:pic>
      <p:sp>
        <p:nvSpPr>
          <p:cNvPr id="8" name="TextBox 7">
            <a:extLst>
              <a:ext uri="{FF2B5EF4-FFF2-40B4-BE49-F238E27FC236}">
                <a16:creationId xmlns:a16="http://schemas.microsoft.com/office/drawing/2014/main" id="{513FF075-4D77-D8DB-BA51-C99656CE5A14}"/>
              </a:ext>
            </a:extLst>
          </p:cNvPr>
          <p:cNvSpPr txBox="1"/>
          <p:nvPr/>
        </p:nvSpPr>
        <p:spPr>
          <a:xfrm rot="19440767" flipH="1" flipV="1">
            <a:off x="496826" y="2696025"/>
            <a:ext cx="17246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accent2"/>
                </a:solidFill>
                <a:effectLst/>
                <a:uLnTx/>
                <a:uFillTx/>
                <a:latin typeface="Arial"/>
                <a:ea typeface="+mn-ea"/>
                <a:cs typeface="+mn-cs"/>
              </a:rPr>
              <a:t>Tight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accent2"/>
                </a:solidFill>
                <a:effectLst/>
                <a:uLnTx/>
                <a:uFillTx/>
                <a:latin typeface="Arial"/>
                <a:ea typeface="+mn-ea"/>
                <a:cs typeface="+mn-cs"/>
              </a:rPr>
              <a:t>chest</a:t>
            </a:r>
          </a:p>
        </p:txBody>
      </p:sp>
      <p:sp>
        <p:nvSpPr>
          <p:cNvPr id="9" name="TextBox 8">
            <a:extLst>
              <a:ext uri="{FF2B5EF4-FFF2-40B4-BE49-F238E27FC236}">
                <a16:creationId xmlns:a16="http://schemas.microsoft.com/office/drawing/2014/main" id="{EE9BE9D1-995D-CAED-9F4C-A9E5F506E8AE}"/>
              </a:ext>
            </a:extLst>
          </p:cNvPr>
          <p:cNvSpPr txBox="1"/>
          <p:nvPr/>
        </p:nvSpPr>
        <p:spPr>
          <a:xfrm rot="9341794" flipH="1" flipV="1">
            <a:off x="543150" y="5389582"/>
            <a:ext cx="307723"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accent2"/>
                </a:solidFill>
                <a:effectLst/>
                <a:uLnTx/>
                <a:uFillTx/>
                <a:latin typeface="Arial"/>
                <a:ea typeface="+mn-ea"/>
                <a:cs typeface="+mn-cs"/>
              </a:rPr>
              <a:t>Exercise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accent2"/>
                </a:solidFill>
                <a:effectLst/>
                <a:uLnTx/>
                <a:uFillTx/>
                <a:latin typeface="Arial"/>
                <a:ea typeface="+mn-ea"/>
                <a:cs typeface="+mn-cs"/>
              </a:rPr>
              <a:t>     </a:t>
            </a:r>
            <a:r>
              <a:rPr kumimoji="0" lang="en-US" sz="600" b="0" i="0" u="none" strike="noStrike" kern="1200" cap="none" spc="0" normalizeH="0" baseline="0" noProof="0" dirty="0" err="1">
                <a:ln>
                  <a:noFill/>
                </a:ln>
                <a:solidFill>
                  <a:schemeClr val="accent2"/>
                </a:solidFill>
                <a:effectLst/>
                <a:uLnTx/>
                <a:uFillTx/>
                <a:latin typeface="Arial"/>
                <a:ea typeface="+mn-ea"/>
                <a:cs typeface="+mn-cs"/>
              </a:rPr>
              <a:t>Sx</a:t>
            </a:r>
            <a:endParaRPr kumimoji="0" lang="en-US" sz="600" b="0" i="0" u="none" strike="noStrike" kern="1200" cap="none" spc="0" normalizeH="0" baseline="0" noProof="0" dirty="0">
              <a:ln>
                <a:noFill/>
              </a:ln>
              <a:solidFill>
                <a:schemeClr val="accent2"/>
              </a:solidFill>
              <a:effectLst/>
              <a:uLnTx/>
              <a:uFillTx/>
              <a:latin typeface="Arial"/>
              <a:ea typeface="+mn-ea"/>
              <a:cs typeface="+mn-cs"/>
            </a:endParaRPr>
          </a:p>
        </p:txBody>
      </p:sp>
      <p:sp>
        <p:nvSpPr>
          <p:cNvPr id="10" name="TextBox 9">
            <a:extLst>
              <a:ext uri="{FF2B5EF4-FFF2-40B4-BE49-F238E27FC236}">
                <a16:creationId xmlns:a16="http://schemas.microsoft.com/office/drawing/2014/main" id="{ADB34C4F-6B76-DDA7-1AC3-A16852FED675}"/>
              </a:ext>
            </a:extLst>
          </p:cNvPr>
          <p:cNvSpPr txBox="1"/>
          <p:nvPr/>
        </p:nvSpPr>
        <p:spPr>
          <a:xfrm rot="4245990" flipH="1" flipV="1">
            <a:off x="2107109" y="6184758"/>
            <a:ext cx="753144" cy="1846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err="1">
                <a:ln>
                  <a:noFill/>
                </a:ln>
                <a:solidFill>
                  <a:schemeClr val="accent2"/>
                </a:solidFill>
                <a:effectLst/>
                <a:uLnTx/>
                <a:uFillTx/>
                <a:latin typeface="Arial"/>
                <a:ea typeface="+mn-ea"/>
                <a:cs typeface="+mn-cs"/>
              </a:rPr>
              <a:t>Hayfever</a:t>
            </a:r>
            <a:endParaRPr kumimoji="0" lang="en-US" sz="600" b="0" i="0" u="none" strike="noStrike" kern="1200" cap="none" spc="0" normalizeH="0" baseline="0" noProof="0" dirty="0">
              <a:ln>
                <a:noFill/>
              </a:ln>
              <a:solidFill>
                <a:schemeClr val="accent2"/>
              </a:solidFill>
              <a:effectLst/>
              <a:uLnTx/>
              <a:uFillTx/>
              <a:latin typeface="Arial"/>
              <a:ea typeface="+mn-ea"/>
              <a:cs typeface="+mn-cs"/>
            </a:endParaRPr>
          </a:p>
        </p:txBody>
      </p:sp>
      <p:pic>
        <p:nvPicPr>
          <p:cNvPr id="13" name="Picture 12" descr="Icon&#10;&#10;Description automatically generated">
            <a:extLst>
              <a:ext uri="{FF2B5EF4-FFF2-40B4-BE49-F238E27FC236}">
                <a16:creationId xmlns:a16="http://schemas.microsoft.com/office/drawing/2014/main" id="{BA85925C-2D82-241C-6C8F-88C374E090DB}"/>
              </a:ext>
            </a:extLst>
          </p:cNvPr>
          <p:cNvPicPr>
            <a:picLocks noChangeAspect="1"/>
          </p:cNvPicPr>
          <p:nvPr/>
        </p:nvPicPr>
        <p:blipFill>
          <a:blip r:embed="rId3"/>
          <a:stretch>
            <a:fillRect/>
          </a:stretch>
        </p:blipFill>
        <p:spPr>
          <a:xfrm rot="2811559" flipH="1" flipV="1">
            <a:off x="2088516" y="5593118"/>
            <a:ext cx="906437" cy="1329441"/>
          </a:xfrm>
          <a:prstGeom prst="rect">
            <a:avLst/>
          </a:prstGeom>
        </p:spPr>
      </p:pic>
      <p:sp>
        <p:nvSpPr>
          <p:cNvPr id="14" name="TextBox 13">
            <a:extLst>
              <a:ext uri="{FF2B5EF4-FFF2-40B4-BE49-F238E27FC236}">
                <a16:creationId xmlns:a16="http://schemas.microsoft.com/office/drawing/2014/main" id="{4CD4F425-E3C7-1B8C-AD6C-6DF2CDCE2CC0}"/>
              </a:ext>
            </a:extLst>
          </p:cNvPr>
          <p:cNvSpPr txBox="1"/>
          <p:nvPr/>
        </p:nvSpPr>
        <p:spPr>
          <a:xfrm rot="1387041" flipH="1" flipV="1">
            <a:off x="1759017" y="4942081"/>
            <a:ext cx="30772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accent2"/>
                </a:solidFill>
                <a:effectLst/>
                <a:uLnTx/>
                <a:uFillTx/>
                <a:latin typeface="Arial"/>
                <a:ea typeface="+mn-ea"/>
                <a:cs typeface="+mn-cs"/>
              </a:rPr>
              <a:t>Salicylate hypersensitivity</a:t>
            </a:r>
          </a:p>
        </p:txBody>
      </p:sp>
      <p:sp>
        <p:nvSpPr>
          <p:cNvPr id="16" name="TextBox 15">
            <a:extLst>
              <a:ext uri="{FF2B5EF4-FFF2-40B4-BE49-F238E27FC236}">
                <a16:creationId xmlns:a16="http://schemas.microsoft.com/office/drawing/2014/main" id="{C3B652EB-CF31-8B7B-56A2-6821E8DB99DB}"/>
              </a:ext>
            </a:extLst>
          </p:cNvPr>
          <p:cNvSpPr txBox="1"/>
          <p:nvPr/>
        </p:nvSpPr>
        <p:spPr>
          <a:xfrm rot="8211559" flipH="1" flipV="1">
            <a:off x="3122892" y="5673212"/>
            <a:ext cx="27688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accent2"/>
                </a:solidFill>
                <a:effectLst/>
                <a:uLnTx/>
                <a:uFillTx/>
                <a:latin typeface="Arial"/>
                <a:ea typeface="+mn-ea"/>
                <a:cs typeface="+mn-cs"/>
              </a:rPr>
              <a:t>Tobacco </a:t>
            </a:r>
            <a:r>
              <a:rPr kumimoji="0" lang="en-US" sz="600" b="0" i="0" u="none" strike="noStrike" kern="1200" cap="none" spc="0" normalizeH="0" baseline="0" noProof="0" dirty="0" err="1">
                <a:ln>
                  <a:noFill/>
                </a:ln>
                <a:solidFill>
                  <a:schemeClr val="accent2"/>
                </a:solidFill>
                <a:effectLst/>
                <a:uLnTx/>
                <a:uFillTx/>
                <a:latin typeface="Arial"/>
                <a:ea typeface="+mn-ea"/>
                <a:cs typeface="+mn-cs"/>
              </a:rPr>
              <a:t>depen</a:t>
            </a:r>
            <a:endParaRPr kumimoji="0" lang="en-US" sz="600" b="0" i="0" u="none" strike="noStrike" kern="1200" cap="none" spc="0" normalizeH="0" baseline="0" noProof="0" dirty="0">
              <a:ln>
                <a:noFill/>
              </a:ln>
              <a:solidFill>
                <a:schemeClr val="accent2"/>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err="1">
                <a:ln>
                  <a:noFill/>
                </a:ln>
                <a:solidFill>
                  <a:schemeClr val="accent2"/>
                </a:solidFill>
                <a:effectLst/>
                <a:uLnTx/>
                <a:uFillTx/>
                <a:latin typeface="Arial"/>
                <a:ea typeface="+mn-ea"/>
                <a:cs typeface="+mn-cs"/>
              </a:rPr>
              <a:t>dence</a:t>
            </a:r>
            <a:endParaRPr kumimoji="0" lang="en-US" sz="600" b="0" i="0" u="none" strike="noStrike" kern="1200" cap="none" spc="0" normalizeH="0" baseline="0" noProof="0" dirty="0">
              <a:ln>
                <a:noFill/>
              </a:ln>
              <a:solidFill>
                <a:schemeClr val="accent2"/>
              </a:solidFill>
              <a:effectLst/>
              <a:uLnTx/>
              <a:uFillTx/>
              <a:latin typeface="Arial"/>
              <a:ea typeface="+mn-ea"/>
              <a:cs typeface="+mn-cs"/>
            </a:endParaRPr>
          </a:p>
        </p:txBody>
      </p:sp>
      <p:pic>
        <p:nvPicPr>
          <p:cNvPr id="17" name="Picture 16" descr="Icon&#10;&#10;Description automatically generated">
            <a:extLst>
              <a:ext uri="{FF2B5EF4-FFF2-40B4-BE49-F238E27FC236}">
                <a16:creationId xmlns:a16="http://schemas.microsoft.com/office/drawing/2014/main" id="{2D2D3F86-7ECF-166E-FBE4-51573BF84257}"/>
              </a:ext>
            </a:extLst>
          </p:cNvPr>
          <p:cNvPicPr>
            <a:picLocks noChangeAspect="1"/>
          </p:cNvPicPr>
          <p:nvPr/>
        </p:nvPicPr>
        <p:blipFill>
          <a:blip r:embed="rId3"/>
          <a:stretch>
            <a:fillRect/>
          </a:stretch>
        </p:blipFill>
        <p:spPr>
          <a:xfrm rot="16200000" flipH="1" flipV="1">
            <a:off x="35356" y="2555670"/>
            <a:ext cx="906436" cy="1329440"/>
          </a:xfrm>
          <a:prstGeom prst="rect">
            <a:avLst/>
          </a:prstGeom>
        </p:spPr>
      </p:pic>
      <p:sp>
        <p:nvSpPr>
          <p:cNvPr id="18" name="TextBox 17">
            <a:extLst>
              <a:ext uri="{FF2B5EF4-FFF2-40B4-BE49-F238E27FC236}">
                <a16:creationId xmlns:a16="http://schemas.microsoft.com/office/drawing/2014/main" id="{D247BE7E-F698-51EF-D7A0-F1DE0C914360}"/>
              </a:ext>
            </a:extLst>
          </p:cNvPr>
          <p:cNvSpPr txBox="1"/>
          <p:nvPr/>
        </p:nvSpPr>
        <p:spPr>
          <a:xfrm flipH="1" flipV="1">
            <a:off x="1434323" y="2205408"/>
            <a:ext cx="27688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accent2"/>
                </a:solidFill>
                <a:effectLst/>
                <a:uLnTx/>
                <a:uFillTx/>
                <a:latin typeface="Arial"/>
                <a:ea typeface="+mn-ea"/>
                <a:cs typeface="+mn-cs"/>
              </a:rPr>
              <a:t>Viral infection</a:t>
            </a:r>
          </a:p>
        </p:txBody>
      </p:sp>
      <p:pic>
        <p:nvPicPr>
          <p:cNvPr id="19" name="Picture 18" descr="Icon&#10;&#10;Description automatically generated">
            <a:extLst>
              <a:ext uri="{FF2B5EF4-FFF2-40B4-BE49-F238E27FC236}">
                <a16:creationId xmlns:a16="http://schemas.microsoft.com/office/drawing/2014/main" id="{8B156437-604D-6690-FA14-3DF3D7BF9F7A}"/>
              </a:ext>
            </a:extLst>
          </p:cNvPr>
          <p:cNvPicPr>
            <a:picLocks noChangeAspect="1"/>
          </p:cNvPicPr>
          <p:nvPr/>
        </p:nvPicPr>
        <p:blipFill>
          <a:blip r:embed="rId3"/>
          <a:stretch>
            <a:fillRect/>
          </a:stretch>
        </p:blipFill>
        <p:spPr>
          <a:xfrm rot="16200000" flipH="1" flipV="1">
            <a:off x="1302469" y="2043436"/>
            <a:ext cx="906436" cy="1329440"/>
          </a:xfrm>
          <a:prstGeom prst="rect">
            <a:avLst/>
          </a:prstGeom>
        </p:spPr>
      </p:pic>
      <p:sp>
        <p:nvSpPr>
          <p:cNvPr id="20" name="TextBox 19">
            <a:extLst>
              <a:ext uri="{FF2B5EF4-FFF2-40B4-BE49-F238E27FC236}">
                <a16:creationId xmlns:a16="http://schemas.microsoft.com/office/drawing/2014/main" id="{B0CF86AA-9A6A-D777-9527-3C7012D75859}"/>
              </a:ext>
            </a:extLst>
          </p:cNvPr>
          <p:cNvSpPr txBox="1"/>
          <p:nvPr/>
        </p:nvSpPr>
        <p:spPr>
          <a:xfrm flipH="1" flipV="1">
            <a:off x="812830" y="3873868"/>
            <a:ext cx="27688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accent2"/>
                </a:solidFill>
                <a:effectLst/>
                <a:uLnTx/>
                <a:uFillTx/>
                <a:latin typeface="Arial"/>
                <a:ea typeface="+mn-ea"/>
                <a:cs typeface="+mn-cs"/>
              </a:rPr>
              <a:t>Birth </a:t>
            </a:r>
            <a:r>
              <a:rPr kumimoji="0" lang="en-US" sz="600" b="0" i="0" u="none" strike="noStrike" kern="1200" cap="none" spc="0" normalizeH="0" baseline="0" noProof="0" dirty="0" err="1">
                <a:ln>
                  <a:noFill/>
                </a:ln>
                <a:solidFill>
                  <a:schemeClr val="accent2"/>
                </a:solidFill>
                <a:effectLst/>
                <a:uLnTx/>
                <a:uFillTx/>
                <a:latin typeface="Arial"/>
                <a:ea typeface="+mn-ea"/>
                <a:cs typeface="+mn-cs"/>
              </a:rPr>
              <a:t>eg</a:t>
            </a:r>
            <a:r>
              <a:rPr kumimoji="0" lang="en-US" sz="600" b="0" i="0" u="none" strike="noStrike" kern="1200" cap="none" spc="0" normalizeH="0" baseline="0" noProof="0" dirty="0">
                <a:ln>
                  <a:noFill/>
                </a:ln>
                <a:solidFill>
                  <a:schemeClr val="accent2"/>
                </a:solidFill>
                <a:effectLst/>
                <a:uLnTx/>
                <a:uFillTx/>
                <a:latin typeface="Arial"/>
                <a:ea typeface="+mn-ea"/>
                <a:cs typeface="+mn-cs"/>
              </a:rPr>
              <a:t> prematurity</a:t>
            </a:r>
          </a:p>
        </p:txBody>
      </p:sp>
    </p:spTree>
    <p:extLst>
      <p:ext uri="{BB962C8B-B14F-4D97-AF65-F5344CB8AC3E}">
        <p14:creationId xmlns:p14="http://schemas.microsoft.com/office/powerpoint/2010/main" val="1626266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a:xfrm>
            <a:off x="935271" y="1544370"/>
            <a:ext cx="10226337" cy="3384650"/>
          </a:xfrm>
        </p:spPr>
        <p:txBody>
          <a:bodyPr/>
          <a:lstStyle/>
          <a:p>
            <a:pPr>
              <a:lnSpc>
                <a:spcPct val="120000"/>
              </a:lnSpc>
            </a:pPr>
            <a:r>
              <a:rPr lang="en-US" dirty="0"/>
              <a:t>Four working groups (international) in two rounds negotiated and </a:t>
            </a:r>
            <a:r>
              <a:rPr lang="en-US" dirty="0" err="1"/>
              <a:t>categorised</a:t>
            </a:r>
            <a:r>
              <a:rPr lang="en-US" dirty="0"/>
              <a:t> jigsaw pieces most relevant for building a clinical picture of asthma</a:t>
            </a:r>
          </a:p>
          <a:p>
            <a:endParaRPr lang="en-US" dirty="0"/>
          </a:p>
          <a:p>
            <a:endParaRPr lang="en-US" dirty="0"/>
          </a:p>
          <a:p>
            <a:endParaRPr lang="en-US" dirty="0"/>
          </a:p>
          <a:p>
            <a:endParaRPr lang="en-US" dirty="0"/>
          </a:p>
          <a:p>
            <a:endParaRPr lang="en-US" dirty="0"/>
          </a:p>
          <a:p>
            <a:endParaRPr lang="en-US" dirty="0"/>
          </a:p>
          <a:p>
            <a:endParaRPr lang="en-US" dirty="0"/>
          </a:p>
          <a:p>
            <a:endParaRPr lang="en-AU" dirty="0"/>
          </a:p>
        </p:txBody>
      </p:sp>
      <p:sp>
        <p:nvSpPr>
          <p:cNvPr id="3" name="Text Placeholder 2"/>
          <p:cNvSpPr>
            <a:spLocks noGrp="1"/>
          </p:cNvSpPr>
          <p:nvPr>
            <p:ph type="body" sz="quarter" idx="10"/>
          </p:nvPr>
        </p:nvSpPr>
        <p:spPr>
          <a:xfrm>
            <a:off x="419077" y="343619"/>
            <a:ext cx="10225781" cy="1008086"/>
          </a:xfrm>
        </p:spPr>
        <p:txBody>
          <a:bodyPr/>
          <a:lstStyle/>
          <a:p>
            <a:r>
              <a:rPr lang="en-US" sz="4400" dirty="0">
                <a:solidFill>
                  <a:srgbClr val="FF0000"/>
                </a:solidFill>
              </a:rPr>
              <a:t>We held a half-day ‘puzzle’ workshop</a:t>
            </a:r>
            <a:endParaRPr lang="en-AU" sz="4400" dirty="0">
              <a:solidFill>
                <a:srgbClr val="FF0000"/>
              </a:solidFill>
            </a:endParaRPr>
          </a:p>
        </p:txBody>
      </p:sp>
      <p:pic>
        <p:nvPicPr>
          <p:cNvPr id="4" name="Content Placeholder 4" descr="A group of people in a room&#10;&#10;Description automatically generated with medium confidence">
            <a:extLst>
              <a:ext uri="{FF2B5EF4-FFF2-40B4-BE49-F238E27FC236}">
                <a16:creationId xmlns:a16="http://schemas.microsoft.com/office/drawing/2014/main" id="{4C31901B-7108-BD4B-BC0D-1E36CB9D59B4}"/>
              </a:ext>
            </a:extLst>
          </p:cNvPr>
          <p:cNvPicPr>
            <a:picLocks noChangeAspect="1"/>
          </p:cNvPicPr>
          <p:nvPr/>
        </p:nvPicPr>
        <p:blipFill>
          <a:blip r:embed="rId3"/>
          <a:stretch>
            <a:fillRect/>
          </a:stretch>
        </p:blipFill>
        <p:spPr>
          <a:xfrm>
            <a:off x="810810" y="2530027"/>
            <a:ext cx="4721158" cy="2794799"/>
          </a:xfrm>
          <a:prstGeom prst="rect">
            <a:avLst/>
          </a:prstGeom>
        </p:spPr>
      </p:pic>
      <p:grpSp>
        <p:nvGrpSpPr>
          <p:cNvPr id="5" name="Group 4"/>
          <p:cNvGrpSpPr/>
          <p:nvPr/>
        </p:nvGrpSpPr>
        <p:grpSpPr>
          <a:xfrm>
            <a:off x="5771330" y="2668136"/>
            <a:ext cx="5562184" cy="2518580"/>
            <a:chOff x="2924222" y="2605293"/>
            <a:chExt cx="7916537" cy="3146256"/>
          </a:xfrm>
        </p:grpSpPr>
        <p:pic>
          <p:nvPicPr>
            <p:cNvPr id="6" name="Content Placeholder 5" descr="A picture containing LEGO, toy&#10;&#10;Description automatically generated">
              <a:extLst>
                <a:ext uri="{FF2B5EF4-FFF2-40B4-BE49-F238E27FC236}">
                  <a16:creationId xmlns:a16="http://schemas.microsoft.com/office/drawing/2014/main" id="{DD0A0C20-A900-B306-5FDC-EAEA7CB7B3EA}"/>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921353" y="2605293"/>
              <a:ext cx="3932819" cy="3146256"/>
            </a:xfrm>
            <a:prstGeom prst="rect">
              <a:avLst/>
            </a:prstGeom>
          </p:spPr>
        </p:pic>
        <p:sp>
          <p:nvSpPr>
            <p:cNvPr id="7" name="TextBox 6">
              <a:extLst>
                <a:ext uri="{FF2B5EF4-FFF2-40B4-BE49-F238E27FC236}">
                  <a16:creationId xmlns:a16="http://schemas.microsoft.com/office/drawing/2014/main" id="{10BDF48A-0BA3-04EC-C968-185EC9E1D5FD}"/>
                </a:ext>
              </a:extLst>
            </p:cNvPr>
            <p:cNvSpPr txBox="1"/>
            <p:nvPr/>
          </p:nvSpPr>
          <p:spPr>
            <a:xfrm>
              <a:off x="3068444" y="2894134"/>
              <a:ext cx="2116703" cy="562782"/>
            </a:xfrm>
            <a:prstGeom prst="rect">
              <a:avLst/>
            </a:prstGeom>
            <a:noFill/>
          </p:spPr>
          <p:txBody>
            <a:bodyPr wrap="none" rtlCol="0">
              <a:spAutoFit/>
            </a:bodyPr>
            <a:lstStyle/>
            <a:p>
              <a:pPr algn="ctr"/>
              <a:r>
                <a:rPr lang="en-US" b="1" dirty="0">
                  <a:solidFill>
                    <a:srgbClr val="394E5C"/>
                  </a:solidFill>
                  <a:latin typeface="Avenir" panose="02000503020000020003"/>
                </a:rPr>
                <a:t>Presentation</a:t>
              </a:r>
            </a:p>
          </p:txBody>
        </p:sp>
        <p:sp>
          <p:nvSpPr>
            <p:cNvPr id="8" name="TextBox 7">
              <a:extLst>
                <a:ext uri="{FF2B5EF4-FFF2-40B4-BE49-F238E27FC236}">
                  <a16:creationId xmlns:a16="http://schemas.microsoft.com/office/drawing/2014/main" id="{D92BF4F9-6819-951C-CCD0-A1ECC2A8AD37}"/>
                </a:ext>
              </a:extLst>
            </p:cNvPr>
            <p:cNvSpPr txBox="1"/>
            <p:nvPr/>
          </p:nvSpPr>
          <p:spPr>
            <a:xfrm>
              <a:off x="7511201" y="2891694"/>
              <a:ext cx="3329558" cy="984868"/>
            </a:xfrm>
            <a:prstGeom prst="rect">
              <a:avLst/>
            </a:prstGeom>
            <a:noFill/>
          </p:spPr>
          <p:txBody>
            <a:bodyPr wrap="none" rtlCol="0">
              <a:spAutoFit/>
            </a:bodyPr>
            <a:lstStyle/>
            <a:p>
              <a:pPr algn="ctr"/>
              <a:r>
                <a:rPr lang="en-US" b="1" dirty="0">
                  <a:solidFill>
                    <a:srgbClr val="394E5C"/>
                  </a:solidFill>
                  <a:latin typeface="Avenir" panose="02000503020000020003"/>
                </a:rPr>
                <a:t>Symptoms and </a:t>
              </a:r>
              <a:br>
                <a:rPr lang="en-US" b="1" dirty="0">
                  <a:solidFill>
                    <a:srgbClr val="394E5C"/>
                  </a:solidFill>
                  <a:latin typeface="Avenir" panose="02000503020000020003"/>
                </a:rPr>
              </a:br>
              <a:r>
                <a:rPr lang="en-US" b="1" dirty="0">
                  <a:solidFill>
                    <a:srgbClr val="394E5C"/>
                  </a:solidFill>
                  <a:latin typeface="Avenir" panose="02000503020000020003"/>
                </a:rPr>
                <a:t>physical examination</a:t>
              </a:r>
            </a:p>
          </p:txBody>
        </p:sp>
        <p:sp>
          <p:nvSpPr>
            <p:cNvPr id="9" name="TextBox 8">
              <a:extLst>
                <a:ext uri="{FF2B5EF4-FFF2-40B4-BE49-F238E27FC236}">
                  <a16:creationId xmlns:a16="http://schemas.microsoft.com/office/drawing/2014/main" id="{2DB60EC8-D220-2473-CA22-267C34E001CD}"/>
                </a:ext>
              </a:extLst>
            </p:cNvPr>
            <p:cNvSpPr txBox="1"/>
            <p:nvPr/>
          </p:nvSpPr>
          <p:spPr>
            <a:xfrm>
              <a:off x="2924222" y="4837671"/>
              <a:ext cx="1305485" cy="562782"/>
            </a:xfrm>
            <a:prstGeom prst="rect">
              <a:avLst/>
            </a:prstGeom>
            <a:noFill/>
          </p:spPr>
          <p:txBody>
            <a:bodyPr wrap="none" rtlCol="0">
              <a:spAutoFit/>
            </a:bodyPr>
            <a:lstStyle/>
            <a:p>
              <a:pPr algn="ctr"/>
              <a:r>
                <a:rPr lang="en-US" b="1" dirty="0">
                  <a:solidFill>
                    <a:srgbClr val="394E5C"/>
                  </a:solidFill>
                  <a:latin typeface="Avenir" panose="02000503020000020003"/>
                </a:rPr>
                <a:t>History</a:t>
              </a:r>
              <a:endParaRPr lang="en-US" sz="2400" b="1" dirty="0">
                <a:solidFill>
                  <a:srgbClr val="394E5C"/>
                </a:solidFill>
                <a:latin typeface="Avenir" panose="02000503020000020003"/>
              </a:endParaRPr>
            </a:p>
          </p:txBody>
        </p:sp>
        <p:sp>
          <p:nvSpPr>
            <p:cNvPr id="10" name="TextBox 9">
              <a:extLst>
                <a:ext uri="{FF2B5EF4-FFF2-40B4-BE49-F238E27FC236}">
                  <a16:creationId xmlns:a16="http://schemas.microsoft.com/office/drawing/2014/main" id="{000D94B0-CBBD-7A45-1A57-BDC9979FCAE5}"/>
                </a:ext>
              </a:extLst>
            </p:cNvPr>
            <p:cNvSpPr txBox="1"/>
            <p:nvPr/>
          </p:nvSpPr>
          <p:spPr>
            <a:xfrm>
              <a:off x="7049188" y="4717878"/>
              <a:ext cx="2478553" cy="562782"/>
            </a:xfrm>
            <a:prstGeom prst="rect">
              <a:avLst/>
            </a:prstGeom>
            <a:noFill/>
          </p:spPr>
          <p:txBody>
            <a:bodyPr wrap="none" rtlCol="0">
              <a:spAutoFit/>
            </a:bodyPr>
            <a:lstStyle/>
            <a:p>
              <a:pPr algn="ctr"/>
              <a:r>
                <a:rPr lang="en-US" b="1" dirty="0">
                  <a:solidFill>
                    <a:srgbClr val="394E5C"/>
                  </a:solidFill>
                  <a:latin typeface="Avenir" panose="02000503020000020003"/>
                </a:rPr>
                <a:t>Objective tests</a:t>
              </a:r>
            </a:p>
          </p:txBody>
        </p:sp>
      </p:grpSp>
      <p:sp>
        <p:nvSpPr>
          <p:cNvPr id="11" name="Rectangle 10"/>
          <p:cNvSpPr/>
          <p:nvPr/>
        </p:nvSpPr>
        <p:spPr>
          <a:xfrm>
            <a:off x="828560" y="6451052"/>
            <a:ext cx="3881191" cy="369332"/>
          </a:xfrm>
          <a:prstGeom prst="rect">
            <a:avLst/>
          </a:prstGeom>
        </p:spPr>
        <p:txBody>
          <a:bodyPr wrap="none">
            <a:spAutoFit/>
          </a:bodyPr>
          <a:lstStyle/>
          <a:p>
            <a:r>
              <a:rPr lang="en-GB" dirty="0">
                <a:solidFill>
                  <a:schemeClr val="accent1"/>
                </a:solidFill>
                <a:latin typeface="Avenir" panose="02000503020000020003"/>
              </a:rPr>
              <a:t>https://www.youtube.com/watch?v=jguPHc8XHDE</a:t>
            </a:r>
          </a:p>
        </p:txBody>
      </p:sp>
      <p:pic>
        <p:nvPicPr>
          <p:cNvPr id="12" name="Picture 11"/>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809666" y="6234906"/>
            <a:ext cx="1321675" cy="507523"/>
          </a:xfrm>
          <a:prstGeom prst="rect">
            <a:avLst/>
          </a:prstGeom>
        </p:spPr>
      </p:pic>
    </p:spTree>
    <p:extLst>
      <p:ext uri="{BB962C8B-B14F-4D97-AF65-F5344CB8AC3E}">
        <p14:creationId xmlns:p14="http://schemas.microsoft.com/office/powerpoint/2010/main" val="1881743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a:xfrm>
            <a:off x="766763" y="2060574"/>
            <a:ext cx="10226337" cy="1728466"/>
          </a:xfrm>
        </p:spPr>
        <p:txBody>
          <a:bodyPr/>
          <a:lstStyle/>
          <a:p>
            <a:pPr>
              <a:defRPr/>
            </a:pPr>
            <a:endParaRPr lang="en-GB" baseline="30000" dirty="0">
              <a:solidFill>
                <a:srgbClr val="394E5C"/>
              </a:solidFill>
            </a:endParaRPr>
          </a:p>
          <a:p>
            <a:pPr>
              <a:lnSpc>
                <a:spcPct val="120000"/>
              </a:lnSpc>
              <a:defRPr/>
            </a:pPr>
            <a:r>
              <a:rPr lang="en-GB" dirty="0">
                <a:solidFill>
                  <a:srgbClr val="394E5C"/>
                </a:solidFill>
              </a:rPr>
              <a:t>1 Use a (jigsaw) puzzle as an analogy for building a picture over time, which better represents clinical practice</a:t>
            </a:r>
          </a:p>
          <a:p>
            <a:pPr marL="514350" indent="-514350">
              <a:lnSpc>
                <a:spcPct val="120000"/>
              </a:lnSpc>
              <a:buFont typeface="+mj-lt"/>
              <a:buAutoNum type="arabicPeriod"/>
              <a:defRPr/>
            </a:pPr>
            <a:endParaRPr lang="en-GB" dirty="0">
              <a:solidFill>
                <a:srgbClr val="394E5C"/>
              </a:solidFill>
            </a:endParaRPr>
          </a:p>
          <a:p>
            <a:pPr marL="514350" indent="-514350">
              <a:lnSpc>
                <a:spcPct val="120000"/>
              </a:lnSpc>
              <a:buFont typeface="+mj-lt"/>
              <a:buAutoNum type="arabicPeriod"/>
              <a:defRPr/>
            </a:pPr>
            <a:endParaRPr lang="en-GB" dirty="0">
              <a:solidFill>
                <a:srgbClr val="394E5C"/>
              </a:solidFill>
            </a:endParaRPr>
          </a:p>
          <a:p>
            <a:pPr>
              <a:defRPr/>
            </a:pPr>
            <a:endParaRPr lang="en-GB" dirty="0">
              <a:solidFill>
                <a:srgbClr val="394E5C"/>
              </a:solidFill>
            </a:endParaRPr>
          </a:p>
          <a:p>
            <a:endParaRPr lang="en-AU" dirty="0"/>
          </a:p>
        </p:txBody>
      </p:sp>
      <p:sp>
        <p:nvSpPr>
          <p:cNvPr id="3" name="Text Placeholder 2"/>
          <p:cNvSpPr>
            <a:spLocks noGrp="1"/>
          </p:cNvSpPr>
          <p:nvPr>
            <p:ph type="body" sz="quarter" idx="10"/>
          </p:nvPr>
        </p:nvSpPr>
        <p:spPr/>
        <p:txBody>
          <a:bodyPr/>
          <a:lstStyle/>
          <a:p>
            <a:r>
              <a:rPr lang="en-AU" dirty="0">
                <a:solidFill>
                  <a:srgbClr val="FF0000"/>
                </a:solidFill>
              </a:rPr>
              <a:t>Our aims were:</a:t>
            </a:r>
          </a:p>
        </p:txBody>
      </p:sp>
      <p:sp>
        <p:nvSpPr>
          <p:cNvPr id="4" name="TextBox 3">
            <a:extLst>
              <a:ext uri="{FF2B5EF4-FFF2-40B4-BE49-F238E27FC236}">
                <a16:creationId xmlns:a16="http://schemas.microsoft.com/office/drawing/2014/main" id="{745CB623-2AFD-8769-1C2D-509B4AFE94D7}"/>
              </a:ext>
            </a:extLst>
          </p:cNvPr>
          <p:cNvSpPr txBox="1"/>
          <p:nvPr/>
        </p:nvSpPr>
        <p:spPr>
          <a:xfrm>
            <a:off x="623392" y="4077072"/>
            <a:ext cx="11170046" cy="1669688"/>
          </a:xfrm>
          <a:prstGeom prst="rect">
            <a:avLst/>
          </a:prstGeom>
          <a:noFill/>
        </p:spPr>
        <p:txBody>
          <a:bodyPr wrap="none" rtlCol="0">
            <a:spAutoFit/>
          </a:bodyPr>
          <a:lstStyle/>
          <a:p>
            <a:pPr marL="0" marR="0" lvl="0" indent="0" algn="l" defTabSz="914400" rtl="0" eaLnBrk="1" fontAlgn="base" latinLnBrk="0" hangingPunct="1">
              <a:lnSpc>
                <a:spcPct val="100000"/>
              </a:lnSpc>
              <a:spcBef>
                <a:spcPts val="0"/>
              </a:spcBef>
              <a:spcAft>
                <a:spcPts val="500"/>
              </a:spcAft>
              <a:buClrTx/>
              <a:buSzTx/>
              <a:buFontTx/>
              <a:buNone/>
              <a:tabLst/>
              <a:defRPr/>
            </a:pPr>
            <a:r>
              <a:rPr kumimoji="0" lang="en-GB" sz="2400" b="0" i="0" u="none" strike="noStrike" kern="0" cap="none" spc="0" normalizeH="0" baseline="0" noProof="0" dirty="0">
                <a:ln>
                  <a:noFill/>
                </a:ln>
                <a:solidFill>
                  <a:srgbClr val="414141"/>
                </a:solidFill>
                <a:effectLst/>
                <a:uLnTx/>
                <a:uFillTx/>
                <a:latin typeface="Arial"/>
                <a:ea typeface="+mn-ea"/>
                <a:cs typeface="+mn-cs"/>
              </a:rPr>
              <a:t>2.   </a:t>
            </a:r>
            <a:r>
              <a:rPr kumimoji="0" lang="en-GB" sz="2400" b="0" i="0" u="none" strike="noStrike" kern="0" cap="none" spc="0" normalizeH="0" baseline="0" noProof="0" dirty="0">
                <a:ln>
                  <a:noFill/>
                </a:ln>
                <a:solidFill>
                  <a:srgbClr val="394E5C"/>
                </a:solidFill>
                <a:effectLst/>
                <a:uLnTx/>
                <a:uFillTx/>
                <a:latin typeface="Arial"/>
                <a:ea typeface="+mn-ea"/>
                <a:cs typeface="+mn-cs"/>
              </a:rPr>
              <a:t>Describe the </a:t>
            </a:r>
            <a:r>
              <a:rPr kumimoji="0" lang="en-GB" sz="2400" b="0" i="0" u="none" strike="noStrike" kern="0" cap="none" spc="0" normalizeH="0" baseline="0" noProof="0" dirty="0">
                <a:ln>
                  <a:noFill/>
                </a:ln>
                <a:solidFill>
                  <a:srgbClr val="394E5C"/>
                </a:solidFill>
                <a:effectLst/>
                <a:uLnTx/>
                <a:uFillTx/>
                <a:latin typeface="+mn-lt"/>
                <a:ea typeface="+mn-ea"/>
                <a:cs typeface="+mn-cs"/>
              </a:rPr>
              <a:t>process</a:t>
            </a:r>
            <a:r>
              <a:rPr kumimoji="0" lang="en-GB" sz="2400" b="0" i="0" u="none" strike="noStrike" kern="0" cap="none" spc="0" normalizeH="0" baseline="0" noProof="0" dirty="0">
                <a:ln>
                  <a:noFill/>
                </a:ln>
                <a:solidFill>
                  <a:srgbClr val="394E5C"/>
                </a:solidFill>
                <a:effectLst/>
                <a:uLnTx/>
                <a:uFillTx/>
                <a:latin typeface="Arial"/>
                <a:ea typeface="+mn-ea"/>
                <a:cs typeface="+mn-cs"/>
              </a:rPr>
              <a:t> of defining the format and content of this approach with</a:t>
            </a:r>
          </a:p>
          <a:p>
            <a:pPr marL="342900" marR="0" lvl="0" indent="-34290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GB" sz="2400" b="0" i="0" u="none" strike="noStrike" kern="0" cap="none" spc="0" normalizeH="0" baseline="0" noProof="0" dirty="0">
                <a:ln>
                  <a:noFill/>
                </a:ln>
                <a:solidFill>
                  <a:srgbClr val="394E5C"/>
                </a:solidFill>
                <a:effectLst/>
                <a:uLnTx/>
                <a:uFillTx/>
                <a:latin typeface="Arial"/>
                <a:ea typeface="+mn-ea"/>
                <a:cs typeface="+mn-cs"/>
              </a:rPr>
              <a:t> the </a:t>
            </a:r>
            <a:r>
              <a:rPr kumimoji="0" lang="en-GB" sz="2400" b="1" i="0" u="none" strike="noStrike" kern="0" cap="none" spc="0" normalizeH="0" baseline="0" noProof="0" dirty="0">
                <a:ln>
                  <a:noFill/>
                </a:ln>
                <a:solidFill>
                  <a:srgbClr val="394E5C"/>
                </a:solidFill>
                <a:effectLst/>
                <a:uLnTx/>
                <a:uFillTx/>
                <a:latin typeface="Arial"/>
                <a:ea typeface="+mn-ea"/>
                <a:cs typeface="+mn-cs"/>
              </a:rPr>
              <a:t>aim</a:t>
            </a:r>
            <a:r>
              <a:rPr kumimoji="0" lang="en-GB" sz="2400" b="0" i="0" u="none" strike="noStrike" kern="0" cap="none" spc="0" normalizeH="0" baseline="0" noProof="0" dirty="0">
                <a:ln>
                  <a:noFill/>
                </a:ln>
                <a:solidFill>
                  <a:srgbClr val="394E5C"/>
                </a:solidFill>
                <a:effectLst/>
                <a:uLnTx/>
                <a:uFillTx/>
                <a:latin typeface="Arial"/>
                <a:ea typeface="+mn-ea"/>
                <a:cs typeface="+mn-cs"/>
              </a:rPr>
              <a:t> of improving the quality of asthma diagnosis in primary care and</a:t>
            </a:r>
          </a:p>
          <a:p>
            <a:pPr marL="342900" marR="0" lvl="0" indent="-34290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GB" sz="2400" b="0" i="0" u="none" strike="noStrike" kern="0" cap="none" spc="0" normalizeH="0" baseline="0" noProof="0" dirty="0">
                <a:ln>
                  <a:noFill/>
                </a:ln>
                <a:solidFill>
                  <a:srgbClr val="394E5C"/>
                </a:solidFill>
                <a:effectLst/>
                <a:uLnTx/>
                <a:uFillTx/>
                <a:latin typeface="Arial"/>
                <a:ea typeface="+mn-ea"/>
                <a:cs typeface="+mn-cs"/>
              </a:rPr>
              <a:t> to use in IPCRG education work (Desktop Helper) </a:t>
            </a:r>
          </a:p>
          <a:p>
            <a:endParaRPr lang="en-US" dirty="0"/>
          </a:p>
        </p:txBody>
      </p:sp>
    </p:spTree>
    <p:extLst>
      <p:ext uri="{BB962C8B-B14F-4D97-AF65-F5344CB8AC3E}">
        <p14:creationId xmlns:p14="http://schemas.microsoft.com/office/powerpoint/2010/main" val="4192320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14158" y="396660"/>
            <a:ext cx="10225781" cy="1008086"/>
          </a:xfrm>
        </p:spPr>
        <p:txBody>
          <a:bodyPr/>
          <a:lstStyle/>
          <a:p>
            <a:pPr algn="ctr"/>
            <a:r>
              <a:rPr lang="en-US" sz="2800" dirty="0"/>
              <a:t>In  reality, patients present many complex</a:t>
            </a:r>
            <a:br>
              <a:rPr lang="en-US" sz="2800" dirty="0"/>
            </a:br>
            <a:r>
              <a:rPr lang="en-US" sz="2800" dirty="0"/>
              <a:t>pieces of information (puzzle pieces)</a:t>
            </a:r>
            <a:endParaRPr lang="en-AU" sz="2800" dirty="0"/>
          </a:p>
        </p:txBody>
      </p:sp>
      <p:pic>
        <p:nvPicPr>
          <p:cNvPr id="4" name="Marcador de Posição de Conteúdo 3">
            <a:extLst>
              <a:ext uri="{FF2B5EF4-FFF2-40B4-BE49-F238E27FC236}">
                <a16:creationId xmlns:a16="http://schemas.microsoft.com/office/drawing/2014/main" id="{A0FB7D13-7C44-E786-0F54-B5A7AA108219}"/>
              </a:ext>
            </a:extLst>
          </p:cNvPr>
          <p:cNvPicPr>
            <a:picLocks noChangeAspect="1"/>
          </p:cNvPicPr>
          <p:nvPr/>
        </p:nvPicPr>
        <p:blipFill>
          <a:blip r:embed="rId2"/>
          <a:stretch>
            <a:fillRect/>
          </a:stretch>
        </p:blipFill>
        <p:spPr>
          <a:xfrm>
            <a:off x="695400" y="2132856"/>
            <a:ext cx="7805851" cy="3785544"/>
          </a:xfrm>
          <a:prstGeom prst="rect">
            <a:avLst/>
          </a:prstGeom>
        </p:spPr>
      </p:pic>
      <p:sp>
        <p:nvSpPr>
          <p:cNvPr id="5" name="Rectangle 4"/>
          <p:cNvSpPr/>
          <p:nvPr/>
        </p:nvSpPr>
        <p:spPr>
          <a:xfrm>
            <a:off x="766763" y="6366535"/>
            <a:ext cx="3847527" cy="369332"/>
          </a:xfrm>
          <a:prstGeom prst="rect">
            <a:avLst/>
          </a:prstGeom>
        </p:spPr>
        <p:txBody>
          <a:bodyPr wrap="none">
            <a:spAutoFit/>
          </a:bodyPr>
          <a:lstStyle/>
          <a:p>
            <a:r>
              <a:rPr lang="pt-PT" dirty="0">
                <a:latin typeface="Avenir" panose="02000503020000020003"/>
                <a:hlinkClick r:id="rId3"/>
              </a:rPr>
              <a:t>http://www.jigzone.com/puzzles/BA055D4CF4A2</a:t>
            </a:r>
            <a:r>
              <a:rPr lang="pt-PT" dirty="0">
                <a:latin typeface="Avenir" panose="02000503020000020003"/>
              </a:rPr>
              <a:t> </a:t>
            </a:r>
          </a:p>
        </p:txBody>
      </p:sp>
      <p:pic>
        <p:nvPicPr>
          <p:cNvPr id="6" name="Picture 5"/>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670867" y="6242313"/>
            <a:ext cx="1321675" cy="507523"/>
          </a:xfrm>
          <a:prstGeom prst="rect">
            <a:avLst/>
          </a:prstGeom>
        </p:spPr>
      </p:pic>
    </p:spTree>
    <p:extLst>
      <p:ext uri="{BB962C8B-B14F-4D97-AF65-F5344CB8AC3E}">
        <p14:creationId xmlns:p14="http://schemas.microsoft.com/office/powerpoint/2010/main" val="990093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0B490-F62E-FF61-0FC3-0BDE2CA7210D}"/>
              </a:ext>
            </a:extLst>
          </p:cNvPr>
          <p:cNvSpPr>
            <a:spLocks noGrp="1"/>
          </p:cNvSpPr>
          <p:nvPr>
            <p:ph type="title"/>
          </p:nvPr>
        </p:nvSpPr>
        <p:spPr>
          <a:xfrm>
            <a:off x="911424" y="980728"/>
            <a:ext cx="8784976" cy="432048"/>
          </a:xfrm>
        </p:spPr>
        <p:txBody>
          <a:bodyPr/>
          <a:lstStyle/>
          <a:p>
            <a:r>
              <a:rPr lang="en-US" dirty="0"/>
              <a:t>How do we make sense of this?</a:t>
            </a:r>
          </a:p>
        </p:txBody>
      </p:sp>
      <p:pic>
        <p:nvPicPr>
          <p:cNvPr id="2050" name="Picture 2" descr="Life Is Like A Tangled Yarn - QueerJoe">
            <a:extLst>
              <a:ext uri="{FF2B5EF4-FFF2-40B4-BE49-F238E27FC236}">
                <a16:creationId xmlns:a16="http://schemas.microsoft.com/office/drawing/2014/main" id="{D3744CA0-6EEC-02AF-7808-F4CE64F5EA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408" y="2273300"/>
            <a:ext cx="3517900" cy="23114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ISHERMANS FAIR ISLE KNITWEAR FOR MEN">
            <a:extLst>
              <a:ext uri="{FF2B5EF4-FFF2-40B4-BE49-F238E27FC236}">
                <a16:creationId xmlns:a16="http://schemas.microsoft.com/office/drawing/2014/main" id="{BD82663C-457C-09DC-E1F9-5A121DC050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650" y="2000250"/>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ainbow Arrows Stock Illustrations ...">
            <a:extLst>
              <a:ext uri="{FF2B5EF4-FFF2-40B4-BE49-F238E27FC236}">
                <a16:creationId xmlns:a16="http://schemas.microsoft.com/office/drawing/2014/main" id="{62298F00-C460-D911-7BC5-42D9CB49C4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1650" y="2273300"/>
            <a:ext cx="3556000" cy="2286000"/>
          </a:xfrm>
          <a:prstGeom prst="rect">
            <a:avLst/>
          </a:prstGeom>
          <a:solidFill>
            <a:schemeClr val="bg1"/>
          </a:solidFill>
        </p:spPr>
      </p:pic>
    </p:spTree>
    <p:extLst>
      <p:ext uri="{BB962C8B-B14F-4D97-AF65-F5344CB8AC3E}">
        <p14:creationId xmlns:p14="http://schemas.microsoft.com/office/powerpoint/2010/main" val="990367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86E82-72C0-5CDA-9923-588B3CD74AD2}"/>
              </a:ext>
            </a:extLst>
          </p:cNvPr>
          <p:cNvSpPr>
            <a:spLocks noGrp="1"/>
          </p:cNvSpPr>
          <p:nvPr>
            <p:ph type="title"/>
          </p:nvPr>
        </p:nvSpPr>
        <p:spPr>
          <a:xfrm>
            <a:off x="457194" y="386150"/>
            <a:ext cx="7511013" cy="694418"/>
          </a:xfrm>
        </p:spPr>
        <p:txBody>
          <a:bodyPr>
            <a:normAutofit fontScale="90000"/>
          </a:bodyPr>
          <a:lstStyle/>
          <a:p>
            <a:br>
              <a:rPr lang="en-AU" dirty="0"/>
            </a:br>
            <a:endParaRPr lang="en-US" dirty="0"/>
          </a:p>
        </p:txBody>
      </p:sp>
      <p:sp>
        <p:nvSpPr>
          <p:cNvPr id="4" name="Rectangle 3">
            <a:extLst>
              <a:ext uri="{FF2B5EF4-FFF2-40B4-BE49-F238E27FC236}">
                <a16:creationId xmlns:a16="http://schemas.microsoft.com/office/drawing/2014/main" id="{0FC58625-3220-5142-441C-5A13BED2619C}"/>
              </a:ext>
            </a:extLst>
          </p:cNvPr>
          <p:cNvSpPr/>
          <p:nvPr/>
        </p:nvSpPr>
        <p:spPr>
          <a:xfrm>
            <a:off x="380518" y="1556792"/>
            <a:ext cx="2656118" cy="888082"/>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000" b="1" dirty="0">
                <a:solidFill>
                  <a:schemeClr val="accent6">
                    <a:lumMod val="75000"/>
                  </a:schemeClr>
                </a:solidFill>
                <a:latin typeface="Avenir" panose="02000503020000020003"/>
              </a:rPr>
              <a:t>Presentation</a:t>
            </a:r>
          </a:p>
        </p:txBody>
      </p:sp>
      <p:sp>
        <p:nvSpPr>
          <p:cNvPr id="5" name="Rectangle 4">
            <a:extLst>
              <a:ext uri="{FF2B5EF4-FFF2-40B4-BE49-F238E27FC236}">
                <a16:creationId xmlns:a16="http://schemas.microsoft.com/office/drawing/2014/main" id="{428CC20D-B85B-8237-DEB4-914D656953FC}"/>
              </a:ext>
            </a:extLst>
          </p:cNvPr>
          <p:cNvSpPr/>
          <p:nvPr/>
        </p:nvSpPr>
        <p:spPr>
          <a:xfrm>
            <a:off x="3106503" y="1564160"/>
            <a:ext cx="2612571" cy="888082"/>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a:solidFill>
                  <a:schemeClr val="accent6">
                    <a:lumMod val="75000"/>
                  </a:schemeClr>
                </a:solidFill>
                <a:latin typeface="Avenir" panose="02000503020000020003"/>
              </a:rPr>
              <a:t>Symptoms and physical examination</a:t>
            </a:r>
          </a:p>
        </p:txBody>
      </p:sp>
      <p:sp>
        <p:nvSpPr>
          <p:cNvPr id="6" name="Rectangle 5">
            <a:extLst>
              <a:ext uri="{FF2B5EF4-FFF2-40B4-BE49-F238E27FC236}">
                <a16:creationId xmlns:a16="http://schemas.microsoft.com/office/drawing/2014/main" id="{FF2F4444-0755-FE1B-20E5-EC4F8CE6AE9D}"/>
              </a:ext>
            </a:extLst>
          </p:cNvPr>
          <p:cNvSpPr/>
          <p:nvPr/>
        </p:nvSpPr>
        <p:spPr>
          <a:xfrm>
            <a:off x="5788941" y="1564160"/>
            <a:ext cx="2612571" cy="888082"/>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000" b="1" dirty="0">
                <a:solidFill>
                  <a:schemeClr val="accent6">
                    <a:lumMod val="75000"/>
                  </a:schemeClr>
                </a:solidFill>
                <a:latin typeface="Avenir" panose="02000503020000020003"/>
              </a:rPr>
              <a:t>History</a:t>
            </a:r>
          </a:p>
        </p:txBody>
      </p:sp>
      <p:sp>
        <p:nvSpPr>
          <p:cNvPr id="7" name="Rectangle 6">
            <a:extLst>
              <a:ext uri="{FF2B5EF4-FFF2-40B4-BE49-F238E27FC236}">
                <a16:creationId xmlns:a16="http://schemas.microsoft.com/office/drawing/2014/main" id="{CA3BB9F9-B39E-795F-645B-5FED796D4909}"/>
              </a:ext>
            </a:extLst>
          </p:cNvPr>
          <p:cNvSpPr/>
          <p:nvPr/>
        </p:nvSpPr>
        <p:spPr>
          <a:xfrm>
            <a:off x="8499904" y="1564161"/>
            <a:ext cx="2612571" cy="879800"/>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000" b="1" dirty="0">
                <a:solidFill>
                  <a:schemeClr val="accent6">
                    <a:lumMod val="75000"/>
                  </a:schemeClr>
                </a:solidFill>
                <a:latin typeface="Avenir" panose="02000503020000020003"/>
              </a:rPr>
              <a:t>Objective tests</a:t>
            </a:r>
          </a:p>
        </p:txBody>
      </p:sp>
      <p:sp>
        <p:nvSpPr>
          <p:cNvPr id="8" name="Rectangle 7">
            <a:extLst>
              <a:ext uri="{FF2B5EF4-FFF2-40B4-BE49-F238E27FC236}">
                <a16:creationId xmlns:a16="http://schemas.microsoft.com/office/drawing/2014/main" id="{6E4712F5-DA40-B5B2-17E4-9CD7C4A33F29}"/>
              </a:ext>
            </a:extLst>
          </p:cNvPr>
          <p:cNvSpPr/>
          <p:nvPr/>
        </p:nvSpPr>
        <p:spPr>
          <a:xfrm>
            <a:off x="375632" y="2555381"/>
            <a:ext cx="2634343" cy="3519716"/>
          </a:xfrm>
          <a:prstGeom prst="rect">
            <a:avLst/>
          </a:prstGeom>
          <a:solidFill>
            <a:schemeClr val="accent2">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lvl="0" algn="ctr">
              <a:buNone/>
            </a:pPr>
            <a:r>
              <a:rPr lang="en-US" b="1" i="1" dirty="0">
                <a:solidFill>
                  <a:srgbClr val="394E5C"/>
                </a:solidFill>
                <a:latin typeface="Avenir" panose="02000503020000020003"/>
              </a:rPr>
              <a:t>Why has the person come to see you?</a:t>
            </a:r>
            <a:br>
              <a:rPr lang="en-US" sz="2000" b="1" i="1" dirty="0">
                <a:solidFill>
                  <a:srgbClr val="394E5C"/>
                </a:solidFill>
                <a:latin typeface="Avenir" panose="02000503020000020003"/>
              </a:rPr>
            </a:br>
            <a:endParaRPr lang="en-US" sz="2000" b="1" i="1" dirty="0">
              <a:solidFill>
                <a:srgbClr val="394E5C"/>
              </a:solidFill>
              <a:latin typeface="Avenir" panose="02000503020000020003"/>
            </a:endParaRPr>
          </a:p>
          <a:p>
            <a:pPr lvl="0">
              <a:buNone/>
            </a:pPr>
            <a:endParaRPr lang="en-US" dirty="0">
              <a:solidFill>
                <a:srgbClr val="394E5C"/>
              </a:solidFill>
              <a:latin typeface="Avenir" panose="02000503020000020003"/>
            </a:endParaRPr>
          </a:p>
        </p:txBody>
      </p:sp>
      <p:sp>
        <p:nvSpPr>
          <p:cNvPr id="9" name="Rectangle 8">
            <a:extLst>
              <a:ext uri="{FF2B5EF4-FFF2-40B4-BE49-F238E27FC236}">
                <a16:creationId xmlns:a16="http://schemas.microsoft.com/office/drawing/2014/main" id="{45BA5500-A4AF-701A-A9F4-37A6DC70F0A5}"/>
              </a:ext>
            </a:extLst>
          </p:cNvPr>
          <p:cNvSpPr/>
          <p:nvPr/>
        </p:nvSpPr>
        <p:spPr>
          <a:xfrm>
            <a:off x="3084731" y="2555381"/>
            <a:ext cx="2634343" cy="3513328"/>
          </a:xfrm>
          <a:prstGeom prst="rect">
            <a:avLst/>
          </a:prstGeom>
          <a:solidFill>
            <a:schemeClr val="bg2">
              <a:lumMod val="9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lvl="0" algn="ctr">
              <a:buNone/>
            </a:pPr>
            <a:r>
              <a:rPr lang="en-US" b="1" i="1" dirty="0">
                <a:solidFill>
                  <a:srgbClr val="394E5C"/>
                </a:solidFill>
                <a:latin typeface="Avenir" panose="02000503020000020003"/>
              </a:rPr>
              <a:t>Ask about symptoms &amp; conduct physical exam</a:t>
            </a:r>
          </a:p>
        </p:txBody>
      </p:sp>
      <p:sp>
        <p:nvSpPr>
          <p:cNvPr id="10" name="Rectangle 9">
            <a:extLst>
              <a:ext uri="{FF2B5EF4-FFF2-40B4-BE49-F238E27FC236}">
                <a16:creationId xmlns:a16="http://schemas.microsoft.com/office/drawing/2014/main" id="{85C93AE7-87BA-0F7F-783F-1C2D6507CF72}"/>
              </a:ext>
            </a:extLst>
          </p:cNvPr>
          <p:cNvSpPr/>
          <p:nvPr/>
        </p:nvSpPr>
        <p:spPr>
          <a:xfrm>
            <a:off x="5809504" y="2561768"/>
            <a:ext cx="2634343" cy="3506941"/>
          </a:xfrm>
          <a:prstGeom prst="rect">
            <a:avLst/>
          </a:prstGeom>
          <a:solidFill>
            <a:schemeClr val="accent4">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lvl="0" algn="ctr">
              <a:buNone/>
            </a:pPr>
            <a:r>
              <a:rPr lang="en-US" b="1" i="1" dirty="0">
                <a:solidFill>
                  <a:srgbClr val="394E5C"/>
                </a:solidFill>
                <a:latin typeface="Avenir" panose="02000503020000020003"/>
              </a:rPr>
              <a:t>Personal and family</a:t>
            </a:r>
          </a:p>
          <a:p>
            <a:pPr lvl="0" algn="ctr">
              <a:buNone/>
            </a:pPr>
            <a:endParaRPr lang="en-US" sz="2000" b="1" i="1" dirty="0">
              <a:solidFill>
                <a:srgbClr val="394E5C"/>
              </a:solidFill>
              <a:latin typeface="Avenir" panose="02000503020000020003"/>
            </a:endParaRPr>
          </a:p>
          <a:p>
            <a:pPr lvl="0" algn="ctr">
              <a:buNone/>
            </a:pPr>
            <a:endParaRPr lang="en-US" dirty="0">
              <a:solidFill>
                <a:srgbClr val="394E5C"/>
              </a:solidFill>
              <a:latin typeface="Avenir" panose="02000503020000020003"/>
            </a:endParaRPr>
          </a:p>
        </p:txBody>
      </p:sp>
      <p:sp>
        <p:nvSpPr>
          <p:cNvPr id="11" name="Rectangle 10">
            <a:extLst>
              <a:ext uri="{FF2B5EF4-FFF2-40B4-BE49-F238E27FC236}">
                <a16:creationId xmlns:a16="http://schemas.microsoft.com/office/drawing/2014/main" id="{4A25AC04-7E1A-2F51-8BB2-7FE3D4B6BF43}"/>
              </a:ext>
            </a:extLst>
          </p:cNvPr>
          <p:cNvSpPr/>
          <p:nvPr/>
        </p:nvSpPr>
        <p:spPr>
          <a:xfrm>
            <a:off x="8534277" y="2551415"/>
            <a:ext cx="2656113" cy="3506941"/>
          </a:xfrm>
          <a:prstGeom prst="rect">
            <a:avLst/>
          </a:prstGeom>
          <a:solidFill>
            <a:schemeClr val="accent1">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lvl="0" algn="ctr"/>
            <a:r>
              <a:rPr lang="en-US" b="1" dirty="0">
                <a:solidFill>
                  <a:srgbClr val="394E5C"/>
                </a:solidFill>
                <a:latin typeface="Avenir" panose="02000503020000020003"/>
              </a:rPr>
              <a:t>Airway dysfunction,</a:t>
            </a:r>
          </a:p>
          <a:p>
            <a:pPr lvl="0" algn="ctr"/>
            <a:r>
              <a:rPr lang="en-US" b="1" dirty="0">
                <a:solidFill>
                  <a:srgbClr val="394E5C"/>
                </a:solidFill>
                <a:latin typeface="Avenir" panose="02000503020000020003"/>
              </a:rPr>
              <a:t>Biomarkers</a:t>
            </a:r>
          </a:p>
          <a:p>
            <a:pPr lvl="0" algn="ctr"/>
            <a:endParaRPr lang="en-US" b="1" dirty="0">
              <a:solidFill>
                <a:srgbClr val="394E5C"/>
              </a:solidFill>
              <a:latin typeface="Avenir" panose="02000503020000020003"/>
            </a:endParaRPr>
          </a:p>
        </p:txBody>
      </p:sp>
      <p:sp>
        <p:nvSpPr>
          <p:cNvPr id="12" name="Rectangle 11">
            <a:extLst>
              <a:ext uri="{FF2B5EF4-FFF2-40B4-BE49-F238E27FC236}">
                <a16:creationId xmlns:a16="http://schemas.microsoft.com/office/drawing/2014/main" id="{D0611C5A-6B5D-A8FA-9A60-891C67BDB6AD}"/>
              </a:ext>
            </a:extLst>
          </p:cNvPr>
          <p:cNvSpPr/>
          <p:nvPr/>
        </p:nvSpPr>
        <p:spPr>
          <a:xfrm>
            <a:off x="558797" y="5841999"/>
            <a:ext cx="8178803" cy="638628"/>
          </a:xfrm>
          <a:prstGeom prst="rect">
            <a:avLst/>
          </a:prstGeom>
          <a:solidFill>
            <a:schemeClr val="bg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indent="0" algn="ctr">
              <a:buNone/>
            </a:pPr>
            <a:r>
              <a:rPr lang="en-US" sz="2000" b="1" dirty="0">
                <a:solidFill>
                  <a:schemeClr val="accent1">
                    <a:lumMod val="75000"/>
                  </a:schemeClr>
                </a:solidFill>
                <a:latin typeface="Avenir" panose="02000503020000020003"/>
              </a:rPr>
              <a:t>These factors and their relative importance may differ at national level</a:t>
            </a:r>
          </a:p>
        </p:txBody>
      </p:sp>
      <p:sp>
        <p:nvSpPr>
          <p:cNvPr id="13" name="TextBox 12">
            <a:extLst>
              <a:ext uri="{FF2B5EF4-FFF2-40B4-BE49-F238E27FC236}">
                <a16:creationId xmlns:a16="http://schemas.microsoft.com/office/drawing/2014/main" id="{D39DB3F1-9029-E34E-6D30-58461A64549F}"/>
              </a:ext>
            </a:extLst>
          </p:cNvPr>
          <p:cNvSpPr txBox="1"/>
          <p:nvPr/>
        </p:nvSpPr>
        <p:spPr>
          <a:xfrm>
            <a:off x="0" y="6488668"/>
            <a:ext cx="7184572" cy="369332"/>
          </a:xfrm>
          <a:prstGeom prst="rect">
            <a:avLst/>
          </a:prstGeom>
          <a:noFill/>
        </p:spPr>
        <p:txBody>
          <a:bodyPr wrap="square" rtlCol="0" anchor="b" anchorCtr="0">
            <a:noAutofit/>
          </a:bodyPr>
          <a:lstStyle/>
          <a:p>
            <a:r>
              <a:rPr lang="en-US" sz="1200" dirty="0">
                <a:solidFill>
                  <a:srgbClr val="394E5C"/>
                </a:solidFill>
                <a:latin typeface="Avenir" panose="02000503020000020003"/>
              </a:rPr>
              <a:t>BD, bronchodilator.</a:t>
            </a:r>
          </a:p>
        </p:txBody>
      </p:sp>
      <p:pic>
        <p:nvPicPr>
          <p:cNvPr id="14" name="Picture 13"/>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745900" y="6165811"/>
            <a:ext cx="1321675" cy="507523"/>
          </a:xfrm>
          <a:prstGeom prst="rect">
            <a:avLst/>
          </a:prstGeom>
        </p:spPr>
      </p:pic>
      <p:sp>
        <p:nvSpPr>
          <p:cNvPr id="15" name="Rectangle 14"/>
          <p:cNvSpPr/>
          <p:nvPr/>
        </p:nvSpPr>
        <p:spPr>
          <a:xfrm>
            <a:off x="1071730" y="380715"/>
            <a:ext cx="8674170" cy="646331"/>
          </a:xfrm>
          <a:prstGeom prst="rect">
            <a:avLst/>
          </a:prstGeom>
        </p:spPr>
        <p:txBody>
          <a:bodyPr wrap="none">
            <a:spAutoFit/>
          </a:bodyPr>
          <a:lstStyle/>
          <a:p>
            <a:r>
              <a:rPr lang="en-US" sz="3600" dirty="0">
                <a:latin typeface="+mn-lt"/>
              </a:rPr>
              <a:t>Defining the content for asthma diagnosis</a:t>
            </a:r>
            <a:endParaRPr lang="en-AU" sz="3600" dirty="0">
              <a:latin typeface="+mn-lt"/>
            </a:endParaRPr>
          </a:p>
        </p:txBody>
      </p:sp>
    </p:spTree>
    <p:extLst>
      <p:ext uri="{BB962C8B-B14F-4D97-AF65-F5344CB8AC3E}">
        <p14:creationId xmlns:p14="http://schemas.microsoft.com/office/powerpoint/2010/main" val="3767142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12"/>
            <p:extLst>
              <p:ext uri="{D42A27DB-BD31-4B8C-83A1-F6EECF244321}">
                <p14:modId xmlns:p14="http://schemas.microsoft.com/office/powerpoint/2010/main" val="156091409"/>
              </p:ext>
            </p:extLst>
          </p:nvPr>
        </p:nvGraphicFramePr>
        <p:xfrm>
          <a:off x="806996" y="1628800"/>
          <a:ext cx="4751388" cy="5028024"/>
        </p:xfrm>
        <a:graphic>
          <a:graphicData uri="http://schemas.openxmlformats.org/drawingml/2006/table">
            <a:tbl>
              <a:tblPr firstRow="1" bandRow="1">
                <a:tableStyleId>{5C22544A-7EE6-4342-B048-85BDC9FD1C3A}</a:tableStyleId>
              </a:tblPr>
              <a:tblGrid>
                <a:gridCol w="1223689">
                  <a:extLst>
                    <a:ext uri="{9D8B030D-6E8A-4147-A177-3AD203B41FA5}">
                      <a16:colId xmlns:a16="http://schemas.microsoft.com/office/drawing/2014/main" val="3246993615"/>
                    </a:ext>
                  </a:extLst>
                </a:gridCol>
                <a:gridCol w="3527699">
                  <a:extLst>
                    <a:ext uri="{9D8B030D-6E8A-4147-A177-3AD203B41FA5}">
                      <a16:colId xmlns:a16="http://schemas.microsoft.com/office/drawing/2014/main" val="712756653"/>
                    </a:ext>
                  </a:extLst>
                </a:gridCol>
              </a:tblGrid>
              <a:tr h="1188132">
                <a:tc>
                  <a:txBody>
                    <a:bodyPr/>
                    <a:lstStyle/>
                    <a:p>
                      <a:r>
                        <a:rPr lang="en-AU" dirty="0"/>
                        <a:t>WHY?</a:t>
                      </a:r>
                    </a:p>
                  </a:txBody>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dirty="0"/>
                        <a:t>How will it influence decision-making?</a:t>
                      </a:r>
                      <a:endParaRPr lang="en-AU" dirty="0"/>
                    </a:p>
                    <a:p>
                      <a:pPr fontAlgn="t"/>
                      <a:endParaRPr lang="en-AU" dirty="0"/>
                    </a:p>
                  </a:txBody>
                  <a:tcPr/>
                </a:tc>
                <a:extLst>
                  <a:ext uri="{0D108BD9-81ED-4DB2-BD59-A6C34878D82A}">
                    <a16:rowId xmlns:a16="http://schemas.microsoft.com/office/drawing/2014/main" val="1882390103"/>
                  </a:ext>
                </a:extLst>
              </a:tr>
              <a:tr h="1188132">
                <a:tc>
                  <a:txBody>
                    <a:bodyPr/>
                    <a:lstStyle/>
                    <a:p>
                      <a:r>
                        <a:rPr lang="en-AU" dirty="0"/>
                        <a:t>HOW?</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will you elicit it? (question, test, observation, other); How will you interpret the answer? How will you code it?</a:t>
                      </a:r>
                      <a:endParaRPr lang="en-AU" dirty="0"/>
                    </a:p>
                    <a:p>
                      <a:endParaRPr lang="en-AU" dirty="0"/>
                    </a:p>
                  </a:txBody>
                  <a:tcPr/>
                </a:tc>
                <a:extLst>
                  <a:ext uri="{0D108BD9-81ED-4DB2-BD59-A6C34878D82A}">
                    <a16:rowId xmlns:a16="http://schemas.microsoft.com/office/drawing/2014/main" val="2074102485"/>
                  </a:ext>
                </a:extLst>
              </a:tr>
              <a:tr h="1188132">
                <a:tc>
                  <a:txBody>
                    <a:bodyPr/>
                    <a:lstStyle/>
                    <a:p>
                      <a:r>
                        <a:rPr lang="en-AU" dirty="0"/>
                        <a:t>WHEN?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would you ask? (first consultation, subsequent, every time, once…)</a:t>
                      </a:r>
                      <a:endParaRPr lang="en-AU" dirty="0"/>
                    </a:p>
                    <a:p>
                      <a:endParaRPr lang="en-AU" dirty="0"/>
                    </a:p>
                  </a:txBody>
                  <a:tcPr/>
                </a:tc>
                <a:extLst>
                  <a:ext uri="{0D108BD9-81ED-4DB2-BD59-A6C34878D82A}">
                    <a16:rowId xmlns:a16="http://schemas.microsoft.com/office/drawing/2014/main" val="3717554691"/>
                  </a:ext>
                </a:extLst>
              </a:tr>
              <a:tr h="1188132">
                <a:tc>
                  <a:txBody>
                    <a:bodyPr/>
                    <a:lstStyle/>
                    <a:p>
                      <a:r>
                        <a:rPr lang="en-AU" dirty="0"/>
                        <a:t>WHO?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child, adult, sub-group?</a:t>
                      </a:r>
                      <a:endParaRPr lang="en-AU" dirty="0"/>
                    </a:p>
                    <a:p>
                      <a:endParaRPr lang="en-AU" dirty="0"/>
                    </a:p>
                  </a:txBody>
                  <a:tcPr/>
                </a:tc>
                <a:extLst>
                  <a:ext uri="{0D108BD9-81ED-4DB2-BD59-A6C34878D82A}">
                    <a16:rowId xmlns:a16="http://schemas.microsoft.com/office/drawing/2014/main" val="3205134479"/>
                  </a:ext>
                </a:extLst>
              </a:tr>
            </a:tbl>
          </a:graphicData>
        </a:graphic>
      </p:graphicFrame>
      <p:sp>
        <p:nvSpPr>
          <p:cNvPr id="4" name="Text Placeholder 3">
            <a:extLst>
              <a:ext uri="{FF2B5EF4-FFF2-40B4-BE49-F238E27FC236}">
                <a16:creationId xmlns:a16="http://schemas.microsoft.com/office/drawing/2014/main" id="{B2DD9365-8890-4751-C242-C97DF1CD02B1}"/>
              </a:ext>
            </a:extLst>
          </p:cNvPr>
          <p:cNvSpPr>
            <a:spLocks noGrp="1"/>
          </p:cNvSpPr>
          <p:nvPr>
            <p:ph type="body" sz="quarter" idx="10"/>
          </p:nvPr>
        </p:nvSpPr>
        <p:spPr>
          <a:xfrm>
            <a:off x="838647" y="404664"/>
            <a:ext cx="10225781" cy="1008086"/>
          </a:xfrm>
        </p:spPr>
        <p:txBody>
          <a:bodyPr/>
          <a:lstStyle/>
          <a:p>
            <a:pPr fontAlgn="t"/>
            <a:r>
              <a:rPr lang="en-AU" sz="2800" b="0" dirty="0">
                <a:solidFill>
                  <a:schemeClr val="tx1"/>
                </a:solidFill>
              </a:rPr>
              <a:t>Puzzle piece: Occupation (example) </a:t>
            </a:r>
          </a:p>
          <a:p>
            <a:pPr fontAlgn="t"/>
            <a:r>
              <a:rPr lang="en-AU" sz="1600" b="0" dirty="0">
                <a:solidFill>
                  <a:schemeClr val="tx1"/>
                </a:solidFill>
              </a:rPr>
              <a:t>Each group was asked to suggest pieces using this format</a:t>
            </a:r>
          </a:p>
        </p:txBody>
      </p:sp>
      <p:pic>
        <p:nvPicPr>
          <p:cNvPr id="6" name="Picture 5">
            <a:extLst>
              <a:ext uri="{FF2B5EF4-FFF2-40B4-BE49-F238E27FC236}">
                <a16:creationId xmlns:a16="http://schemas.microsoft.com/office/drawing/2014/main" id="{275B5A82-E831-19DE-3C75-44E8F2082DC4}"/>
              </a:ext>
            </a:extLst>
          </p:cNvPr>
          <p:cNvPicPr>
            <a:picLocks noChangeAspect="1"/>
          </p:cNvPicPr>
          <p:nvPr/>
        </p:nvPicPr>
        <p:blipFill>
          <a:blip r:embed="rId2"/>
          <a:stretch>
            <a:fillRect/>
          </a:stretch>
        </p:blipFill>
        <p:spPr>
          <a:xfrm>
            <a:off x="6096000" y="1628800"/>
            <a:ext cx="5191328" cy="4648825"/>
          </a:xfrm>
          <a:prstGeom prst="rect">
            <a:avLst/>
          </a:prstGeom>
        </p:spPr>
      </p:pic>
      <p:pic>
        <p:nvPicPr>
          <p:cNvPr id="7" name="Picture 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965653" y="6286728"/>
            <a:ext cx="1321675" cy="507523"/>
          </a:xfrm>
          <a:prstGeom prst="rect">
            <a:avLst/>
          </a:prstGeom>
        </p:spPr>
      </p:pic>
    </p:spTree>
    <p:extLst>
      <p:ext uri="{BB962C8B-B14F-4D97-AF65-F5344CB8AC3E}">
        <p14:creationId xmlns:p14="http://schemas.microsoft.com/office/powerpoint/2010/main" val="4983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86E82-72C0-5CDA-9923-588B3CD74AD2}"/>
              </a:ext>
            </a:extLst>
          </p:cNvPr>
          <p:cNvSpPr>
            <a:spLocks noGrp="1"/>
          </p:cNvSpPr>
          <p:nvPr>
            <p:ph type="title"/>
          </p:nvPr>
        </p:nvSpPr>
        <p:spPr>
          <a:xfrm>
            <a:off x="457194" y="386150"/>
            <a:ext cx="7511013" cy="694418"/>
          </a:xfrm>
        </p:spPr>
        <p:txBody>
          <a:bodyPr>
            <a:normAutofit fontScale="90000"/>
          </a:bodyPr>
          <a:lstStyle/>
          <a:p>
            <a:br>
              <a:rPr lang="en-AU" dirty="0"/>
            </a:br>
            <a:endParaRPr lang="en-US" dirty="0"/>
          </a:p>
        </p:txBody>
      </p:sp>
      <p:sp>
        <p:nvSpPr>
          <p:cNvPr id="4" name="Rectangle 3">
            <a:extLst>
              <a:ext uri="{FF2B5EF4-FFF2-40B4-BE49-F238E27FC236}">
                <a16:creationId xmlns:a16="http://schemas.microsoft.com/office/drawing/2014/main" id="{0FC58625-3220-5142-441C-5A13BED2619C}"/>
              </a:ext>
            </a:extLst>
          </p:cNvPr>
          <p:cNvSpPr/>
          <p:nvPr/>
        </p:nvSpPr>
        <p:spPr>
          <a:xfrm>
            <a:off x="380518" y="1494139"/>
            <a:ext cx="2656118" cy="95073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000" b="1" dirty="0">
                <a:solidFill>
                  <a:schemeClr val="accent6">
                    <a:lumMod val="75000"/>
                  </a:schemeClr>
                </a:solidFill>
                <a:latin typeface="Avenir" panose="02000503020000020003"/>
              </a:rPr>
              <a:t>Presentation</a:t>
            </a:r>
          </a:p>
        </p:txBody>
      </p:sp>
      <p:sp>
        <p:nvSpPr>
          <p:cNvPr id="5" name="Rectangle 4">
            <a:extLst>
              <a:ext uri="{FF2B5EF4-FFF2-40B4-BE49-F238E27FC236}">
                <a16:creationId xmlns:a16="http://schemas.microsoft.com/office/drawing/2014/main" id="{428CC20D-B85B-8237-DEB4-914D656953FC}"/>
              </a:ext>
            </a:extLst>
          </p:cNvPr>
          <p:cNvSpPr/>
          <p:nvPr/>
        </p:nvSpPr>
        <p:spPr>
          <a:xfrm>
            <a:off x="3106503" y="1501507"/>
            <a:ext cx="2612571" cy="950735"/>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a:solidFill>
                  <a:schemeClr val="accent6">
                    <a:lumMod val="75000"/>
                  </a:schemeClr>
                </a:solidFill>
                <a:latin typeface="Avenir" panose="02000503020000020003"/>
              </a:rPr>
              <a:t>Symptoms and physical examination</a:t>
            </a:r>
          </a:p>
        </p:txBody>
      </p:sp>
      <p:sp>
        <p:nvSpPr>
          <p:cNvPr id="6" name="Rectangle 5">
            <a:extLst>
              <a:ext uri="{FF2B5EF4-FFF2-40B4-BE49-F238E27FC236}">
                <a16:creationId xmlns:a16="http://schemas.microsoft.com/office/drawing/2014/main" id="{FF2F4444-0755-FE1B-20E5-EC4F8CE6AE9D}"/>
              </a:ext>
            </a:extLst>
          </p:cNvPr>
          <p:cNvSpPr/>
          <p:nvPr/>
        </p:nvSpPr>
        <p:spPr>
          <a:xfrm>
            <a:off x="5788941" y="1501507"/>
            <a:ext cx="2612571" cy="95073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000" b="1" dirty="0">
                <a:solidFill>
                  <a:schemeClr val="accent6">
                    <a:lumMod val="75000"/>
                  </a:schemeClr>
                </a:solidFill>
                <a:latin typeface="Avenir" panose="02000503020000020003"/>
              </a:rPr>
              <a:t>History</a:t>
            </a:r>
          </a:p>
        </p:txBody>
      </p:sp>
      <p:sp>
        <p:nvSpPr>
          <p:cNvPr id="7" name="Rectangle 6">
            <a:extLst>
              <a:ext uri="{FF2B5EF4-FFF2-40B4-BE49-F238E27FC236}">
                <a16:creationId xmlns:a16="http://schemas.microsoft.com/office/drawing/2014/main" id="{CA3BB9F9-B39E-795F-645B-5FED796D4909}"/>
              </a:ext>
            </a:extLst>
          </p:cNvPr>
          <p:cNvSpPr/>
          <p:nvPr/>
        </p:nvSpPr>
        <p:spPr>
          <a:xfrm>
            <a:off x="8499904" y="1501507"/>
            <a:ext cx="2612571" cy="942453"/>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000" b="1" dirty="0">
                <a:solidFill>
                  <a:schemeClr val="accent6">
                    <a:lumMod val="75000"/>
                  </a:schemeClr>
                </a:solidFill>
                <a:latin typeface="Avenir" panose="02000503020000020003"/>
              </a:rPr>
              <a:t>Objective tests</a:t>
            </a:r>
          </a:p>
        </p:txBody>
      </p:sp>
      <p:sp>
        <p:nvSpPr>
          <p:cNvPr id="8" name="Rectangle 7">
            <a:extLst>
              <a:ext uri="{FF2B5EF4-FFF2-40B4-BE49-F238E27FC236}">
                <a16:creationId xmlns:a16="http://schemas.microsoft.com/office/drawing/2014/main" id="{6E4712F5-DA40-B5B2-17E4-9CD7C4A33F29}"/>
              </a:ext>
            </a:extLst>
          </p:cNvPr>
          <p:cNvSpPr/>
          <p:nvPr/>
        </p:nvSpPr>
        <p:spPr>
          <a:xfrm>
            <a:off x="375632" y="2555381"/>
            <a:ext cx="2634343" cy="3519716"/>
          </a:xfrm>
          <a:prstGeom prst="rect">
            <a:avLst/>
          </a:prstGeom>
          <a:solidFill>
            <a:schemeClr val="accent2">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lvl="0" algn="ctr">
              <a:buNone/>
            </a:pPr>
            <a:r>
              <a:rPr lang="en-US" b="1" i="1" dirty="0">
                <a:solidFill>
                  <a:srgbClr val="394E5C"/>
                </a:solidFill>
                <a:latin typeface="Avenir" panose="02000503020000020003"/>
              </a:rPr>
              <a:t>Why has the person come to see you?</a:t>
            </a:r>
            <a:br>
              <a:rPr lang="en-US" sz="2000" b="1" i="1" dirty="0">
                <a:solidFill>
                  <a:srgbClr val="394E5C"/>
                </a:solidFill>
                <a:latin typeface="Avenir" panose="02000503020000020003"/>
              </a:rPr>
            </a:br>
            <a:endParaRPr lang="en-US" sz="2000" b="1" i="1" dirty="0">
              <a:solidFill>
                <a:srgbClr val="394E5C"/>
              </a:solidFill>
              <a:latin typeface="Avenir" panose="02000503020000020003"/>
            </a:endParaRPr>
          </a:p>
          <a:p>
            <a:pPr lvl="0">
              <a:buNone/>
            </a:pPr>
            <a:r>
              <a:rPr lang="en-US" b="1" dirty="0">
                <a:solidFill>
                  <a:srgbClr val="394E5C"/>
                </a:solidFill>
                <a:latin typeface="Avenir" panose="02000503020000020003"/>
              </a:rPr>
              <a:t>Examples:</a:t>
            </a:r>
            <a:br>
              <a:rPr lang="en-US" b="1" dirty="0">
                <a:solidFill>
                  <a:srgbClr val="394E5C"/>
                </a:solidFill>
                <a:latin typeface="Avenir" panose="02000503020000020003"/>
              </a:rPr>
            </a:br>
            <a:endParaRPr lang="en-US" b="1" i="1" dirty="0">
              <a:solidFill>
                <a:srgbClr val="394E5C"/>
              </a:solidFill>
              <a:latin typeface="Avenir" panose="02000503020000020003"/>
            </a:endParaRPr>
          </a:p>
          <a:p>
            <a:pPr marL="285750" lvl="0" indent="-285750" algn="l">
              <a:buFont typeface="Arial" panose="020B0604020202020204" pitchFamily="34" charset="0"/>
              <a:buChar char="•"/>
            </a:pPr>
            <a:r>
              <a:rPr lang="en-US" dirty="0">
                <a:solidFill>
                  <a:srgbClr val="394E5C"/>
                </a:solidFill>
                <a:latin typeface="Avenir" panose="02000503020000020003"/>
              </a:rPr>
              <a:t>Tight chest</a:t>
            </a:r>
          </a:p>
          <a:p>
            <a:pPr marL="285750" lvl="0" indent="-285750" algn="l">
              <a:buFont typeface="Arial" panose="020B0604020202020204" pitchFamily="34" charset="0"/>
              <a:buChar char="•"/>
            </a:pPr>
            <a:r>
              <a:rPr lang="en-US" dirty="0">
                <a:solidFill>
                  <a:srgbClr val="394E5C"/>
                </a:solidFill>
                <a:latin typeface="Avenir" panose="02000503020000020003"/>
              </a:rPr>
              <a:t>Wheeze</a:t>
            </a:r>
          </a:p>
          <a:p>
            <a:pPr marL="285750" lvl="0" indent="-285750" algn="l">
              <a:buFont typeface="Arial" panose="020B0604020202020204" pitchFamily="34" charset="0"/>
              <a:buChar char="•"/>
            </a:pPr>
            <a:r>
              <a:rPr lang="en-US" dirty="0">
                <a:solidFill>
                  <a:srgbClr val="394E5C"/>
                </a:solidFill>
                <a:latin typeface="Avenir" panose="02000503020000020003"/>
              </a:rPr>
              <a:t>Cough</a:t>
            </a:r>
          </a:p>
          <a:p>
            <a:pPr marL="285750" lvl="0" indent="-285750" algn="l">
              <a:buFont typeface="Arial" panose="020B0604020202020204" pitchFamily="34" charset="0"/>
              <a:buChar char="•"/>
            </a:pPr>
            <a:r>
              <a:rPr lang="en-US" dirty="0">
                <a:solidFill>
                  <a:srgbClr val="394E5C"/>
                </a:solidFill>
                <a:latin typeface="Avenir" panose="02000503020000020003"/>
              </a:rPr>
              <a:t>‘Infection’</a:t>
            </a:r>
          </a:p>
          <a:p>
            <a:pPr marL="285750" lvl="0" indent="-285750" algn="l">
              <a:buFont typeface="Arial" panose="020B0604020202020204" pitchFamily="34" charset="0"/>
              <a:buChar char="•"/>
            </a:pPr>
            <a:r>
              <a:rPr lang="en-US" dirty="0">
                <a:solidFill>
                  <a:srgbClr val="394E5C"/>
                </a:solidFill>
                <a:latin typeface="Avenir" panose="02000503020000020003"/>
              </a:rPr>
              <a:t>Breathless</a:t>
            </a:r>
          </a:p>
          <a:p>
            <a:pPr marL="285750" lvl="0" indent="-285750" algn="l">
              <a:buFont typeface="Arial" panose="020B0604020202020204" pitchFamily="34" charset="0"/>
              <a:buChar char="•"/>
            </a:pPr>
            <a:r>
              <a:rPr lang="en-US" dirty="0">
                <a:solidFill>
                  <a:srgbClr val="394E5C"/>
                </a:solidFill>
                <a:latin typeface="Avenir" panose="02000503020000020003"/>
              </a:rPr>
              <a:t>Chest pain</a:t>
            </a:r>
          </a:p>
        </p:txBody>
      </p:sp>
      <p:sp>
        <p:nvSpPr>
          <p:cNvPr id="9" name="Rectangle 8">
            <a:extLst>
              <a:ext uri="{FF2B5EF4-FFF2-40B4-BE49-F238E27FC236}">
                <a16:creationId xmlns:a16="http://schemas.microsoft.com/office/drawing/2014/main" id="{45BA5500-A4AF-701A-A9F4-37A6DC70F0A5}"/>
              </a:ext>
            </a:extLst>
          </p:cNvPr>
          <p:cNvSpPr/>
          <p:nvPr/>
        </p:nvSpPr>
        <p:spPr>
          <a:xfrm>
            <a:off x="3084731" y="2555381"/>
            <a:ext cx="2634343" cy="3513328"/>
          </a:xfrm>
          <a:prstGeom prst="rect">
            <a:avLst/>
          </a:prstGeom>
          <a:solidFill>
            <a:schemeClr val="bg2">
              <a:lumMod val="9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lvl="0" algn="ctr">
              <a:buNone/>
            </a:pPr>
            <a:r>
              <a:rPr lang="en-US" b="1" i="1" dirty="0">
                <a:solidFill>
                  <a:srgbClr val="394E5C"/>
                </a:solidFill>
                <a:latin typeface="Avenir" panose="02000503020000020003"/>
              </a:rPr>
              <a:t>Ask about symptoms &amp; conduct physical exam</a:t>
            </a:r>
          </a:p>
          <a:p>
            <a:pPr lvl="0" algn="ctr">
              <a:buNone/>
            </a:pPr>
            <a:endParaRPr lang="en-US" i="1" dirty="0">
              <a:solidFill>
                <a:srgbClr val="394E5C"/>
              </a:solidFill>
              <a:latin typeface="Avenir" panose="02000503020000020003"/>
            </a:endParaRPr>
          </a:p>
          <a:p>
            <a:pPr lvl="0">
              <a:buNone/>
            </a:pPr>
            <a:r>
              <a:rPr lang="en-US" b="1" dirty="0">
                <a:solidFill>
                  <a:srgbClr val="394E5C"/>
                </a:solidFill>
                <a:latin typeface="Avenir" panose="02000503020000020003"/>
              </a:rPr>
              <a:t>Examples:</a:t>
            </a:r>
            <a:br>
              <a:rPr lang="en-US" b="1" dirty="0">
                <a:solidFill>
                  <a:srgbClr val="394E5C"/>
                </a:solidFill>
                <a:latin typeface="Avenir" panose="02000503020000020003"/>
              </a:rPr>
            </a:br>
            <a:endParaRPr lang="en-US" i="1" dirty="0">
              <a:solidFill>
                <a:srgbClr val="394E5C"/>
              </a:solidFill>
              <a:latin typeface="Avenir" panose="02000503020000020003"/>
            </a:endParaRPr>
          </a:p>
          <a:p>
            <a:pPr marL="285750" lvl="0" indent="-285750" algn="l">
              <a:buFont typeface="Arial" panose="020B0604020202020204" pitchFamily="34" charset="0"/>
              <a:buChar char="•"/>
            </a:pPr>
            <a:r>
              <a:rPr lang="en-US" dirty="0">
                <a:solidFill>
                  <a:srgbClr val="394E5C"/>
                </a:solidFill>
                <a:latin typeface="Avenir" panose="02000503020000020003"/>
              </a:rPr>
              <a:t>Wheeze</a:t>
            </a:r>
          </a:p>
          <a:p>
            <a:pPr marL="285750" lvl="0" indent="-285750" algn="l">
              <a:buFont typeface="Arial" panose="020B0604020202020204" pitchFamily="34" charset="0"/>
              <a:buChar char="•"/>
            </a:pPr>
            <a:r>
              <a:rPr lang="en-US" dirty="0">
                <a:solidFill>
                  <a:srgbClr val="394E5C"/>
                </a:solidFill>
                <a:latin typeface="Avenir" panose="02000503020000020003"/>
              </a:rPr>
              <a:t>Night-time  symptoms</a:t>
            </a:r>
          </a:p>
          <a:p>
            <a:pPr marL="285750" lvl="0" indent="-285750" algn="l">
              <a:buFont typeface="Arial" panose="020B0604020202020204" pitchFamily="34" charset="0"/>
              <a:buChar char="•"/>
            </a:pPr>
            <a:r>
              <a:rPr lang="en-US" dirty="0">
                <a:solidFill>
                  <a:srgbClr val="394E5C"/>
                </a:solidFill>
                <a:latin typeface="Avenir" panose="02000503020000020003"/>
              </a:rPr>
              <a:t>Fatigue</a:t>
            </a:r>
          </a:p>
          <a:p>
            <a:pPr marL="285750" lvl="0" indent="-285750" algn="l">
              <a:buFont typeface="Arial" panose="020B0604020202020204" pitchFamily="34" charset="0"/>
              <a:buChar char="•"/>
            </a:pPr>
            <a:r>
              <a:rPr lang="en-US" dirty="0">
                <a:solidFill>
                  <a:srgbClr val="394E5C"/>
                </a:solidFill>
                <a:latin typeface="Avenir" panose="02000503020000020003"/>
              </a:rPr>
              <a:t>Exercise intolerance</a:t>
            </a:r>
          </a:p>
        </p:txBody>
      </p:sp>
      <p:sp>
        <p:nvSpPr>
          <p:cNvPr id="10" name="Rectangle 9">
            <a:extLst>
              <a:ext uri="{FF2B5EF4-FFF2-40B4-BE49-F238E27FC236}">
                <a16:creationId xmlns:a16="http://schemas.microsoft.com/office/drawing/2014/main" id="{85C93AE7-87BA-0F7F-783F-1C2D6507CF72}"/>
              </a:ext>
            </a:extLst>
          </p:cNvPr>
          <p:cNvSpPr/>
          <p:nvPr/>
        </p:nvSpPr>
        <p:spPr>
          <a:xfrm>
            <a:off x="5809504" y="2561768"/>
            <a:ext cx="2634343" cy="3506941"/>
          </a:xfrm>
          <a:prstGeom prst="rect">
            <a:avLst/>
          </a:prstGeom>
          <a:solidFill>
            <a:schemeClr val="accent4">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lvl="0" algn="ctr">
              <a:buNone/>
            </a:pPr>
            <a:r>
              <a:rPr lang="en-US" b="1" i="1" dirty="0">
                <a:solidFill>
                  <a:srgbClr val="394E5C"/>
                </a:solidFill>
                <a:latin typeface="Avenir" panose="02000503020000020003"/>
              </a:rPr>
              <a:t>Personal and family</a:t>
            </a:r>
          </a:p>
          <a:p>
            <a:pPr lvl="0" algn="ctr">
              <a:buNone/>
            </a:pPr>
            <a:endParaRPr lang="en-US" sz="2000" b="1" i="1" dirty="0">
              <a:solidFill>
                <a:srgbClr val="394E5C"/>
              </a:solidFill>
              <a:latin typeface="Avenir" panose="02000503020000020003"/>
            </a:endParaRPr>
          </a:p>
          <a:p>
            <a:pPr lvl="0" algn="ctr">
              <a:buNone/>
            </a:pPr>
            <a:endParaRPr lang="en-US" i="1" dirty="0">
              <a:solidFill>
                <a:srgbClr val="394E5C"/>
              </a:solidFill>
              <a:latin typeface="Avenir" panose="02000503020000020003"/>
            </a:endParaRPr>
          </a:p>
          <a:p>
            <a:pPr lvl="0">
              <a:buNone/>
            </a:pPr>
            <a:r>
              <a:rPr lang="en-US" b="1" dirty="0">
                <a:solidFill>
                  <a:srgbClr val="394E5C"/>
                </a:solidFill>
                <a:latin typeface="Avenir" panose="02000503020000020003"/>
              </a:rPr>
              <a:t>Examples:</a:t>
            </a:r>
            <a:br>
              <a:rPr lang="en-US" b="1" dirty="0">
                <a:solidFill>
                  <a:srgbClr val="394E5C"/>
                </a:solidFill>
                <a:latin typeface="Avenir" panose="02000503020000020003"/>
              </a:rPr>
            </a:br>
            <a:endParaRPr lang="en-US" i="1" dirty="0">
              <a:solidFill>
                <a:srgbClr val="394E5C"/>
              </a:solidFill>
              <a:latin typeface="Avenir" panose="02000503020000020003"/>
            </a:endParaRPr>
          </a:p>
          <a:p>
            <a:pPr marL="285750" lvl="0" indent="-285750" algn="l">
              <a:buFont typeface="Arial" panose="020B0604020202020204" pitchFamily="34" charset="0"/>
              <a:buChar char="•"/>
            </a:pPr>
            <a:endParaRPr lang="en-US" dirty="0">
              <a:solidFill>
                <a:srgbClr val="394E5C"/>
              </a:solidFill>
              <a:latin typeface="Avenir" panose="02000503020000020003"/>
            </a:endParaRPr>
          </a:p>
          <a:p>
            <a:pPr marL="285750" lvl="0" indent="-285750" algn="l">
              <a:buFont typeface="Arial" panose="020B0604020202020204" pitchFamily="34" charset="0"/>
              <a:buChar char="•"/>
            </a:pPr>
            <a:r>
              <a:rPr lang="en-US" dirty="0">
                <a:solidFill>
                  <a:srgbClr val="394E5C"/>
                </a:solidFill>
                <a:latin typeface="Avenir" panose="02000503020000020003"/>
              </a:rPr>
              <a:t>Atopy</a:t>
            </a:r>
          </a:p>
          <a:p>
            <a:pPr marL="285750" lvl="0" indent="-285750" algn="l">
              <a:buFont typeface="Arial" panose="020B0604020202020204" pitchFamily="34" charset="0"/>
              <a:buChar char="•"/>
            </a:pPr>
            <a:r>
              <a:rPr lang="en-US" dirty="0">
                <a:solidFill>
                  <a:srgbClr val="394E5C"/>
                </a:solidFill>
                <a:latin typeface="Avenir" panose="02000503020000020003"/>
              </a:rPr>
              <a:t>Smoking</a:t>
            </a:r>
          </a:p>
          <a:p>
            <a:pPr marL="285750" lvl="0" indent="-285750" algn="l">
              <a:buFont typeface="Arial" panose="020B0604020202020204" pitchFamily="34" charset="0"/>
              <a:buChar char="•"/>
            </a:pPr>
            <a:r>
              <a:rPr lang="en-US" dirty="0">
                <a:solidFill>
                  <a:srgbClr val="394E5C"/>
                </a:solidFill>
                <a:latin typeface="Avenir" panose="02000503020000020003"/>
              </a:rPr>
              <a:t>Hobbies</a:t>
            </a:r>
          </a:p>
          <a:p>
            <a:pPr marL="285750" lvl="0" indent="-285750" algn="l">
              <a:buFont typeface="Arial" panose="020B0604020202020204" pitchFamily="34" charset="0"/>
              <a:buChar char="•"/>
            </a:pPr>
            <a:r>
              <a:rPr lang="en-US" dirty="0">
                <a:solidFill>
                  <a:srgbClr val="394E5C"/>
                </a:solidFill>
                <a:latin typeface="Avenir" panose="02000503020000020003"/>
              </a:rPr>
              <a:t>Rhinitis</a:t>
            </a:r>
          </a:p>
          <a:p>
            <a:pPr marL="285750" lvl="0" indent="-285750" algn="l">
              <a:buFont typeface="Arial" panose="020B0604020202020204" pitchFamily="34" charset="0"/>
              <a:buChar char="•"/>
            </a:pPr>
            <a:r>
              <a:rPr lang="en-US" dirty="0">
                <a:solidFill>
                  <a:srgbClr val="394E5C"/>
                </a:solidFill>
                <a:latin typeface="Avenir" panose="02000503020000020003"/>
              </a:rPr>
              <a:t>Past medical History</a:t>
            </a:r>
          </a:p>
        </p:txBody>
      </p:sp>
      <p:sp>
        <p:nvSpPr>
          <p:cNvPr id="11" name="Rectangle 10">
            <a:extLst>
              <a:ext uri="{FF2B5EF4-FFF2-40B4-BE49-F238E27FC236}">
                <a16:creationId xmlns:a16="http://schemas.microsoft.com/office/drawing/2014/main" id="{4A25AC04-7E1A-2F51-8BB2-7FE3D4B6BF43}"/>
              </a:ext>
            </a:extLst>
          </p:cNvPr>
          <p:cNvSpPr/>
          <p:nvPr/>
        </p:nvSpPr>
        <p:spPr>
          <a:xfrm>
            <a:off x="8534277" y="2551415"/>
            <a:ext cx="2656113" cy="3506941"/>
          </a:xfrm>
          <a:prstGeom prst="rect">
            <a:avLst/>
          </a:prstGeom>
          <a:solidFill>
            <a:schemeClr val="accent1">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lvl="0" algn="ctr"/>
            <a:r>
              <a:rPr lang="en-US" b="1" dirty="0">
                <a:solidFill>
                  <a:srgbClr val="394E5C"/>
                </a:solidFill>
                <a:latin typeface="Avenir" panose="02000503020000020003"/>
              </a:rPr>
              <a:t>Airway dysfunction,</a:t>
            </a:r>
          </a:p>
          <a:p>
            <a:pPr lvl="0" algn="ctr"/>
            <a:r>
              <a:rPr lang="en-US" b="1" dirty="0">
                <a:solidFill>
                  <a:srgbClr val="394E5C"/>
                </a:solidFill>
                <a:latin typeface="Avenir" panose="02000503020000020003"/>
              </a:rPr>
              <a:t>Biomarkers</a:t>
            </a:r>
          </a:p>
          <a:p>
            <a:pPr lvl="0" algn="ctr"/>
            <a:endParaRPr lang="en-US" b="1" dirty="0">
              <a:solidFill>
                <a:srgbClr val="394E5C"/>
              </a:solidFill>
              <a:latin typeface="Avenir" panose="02000503020000020003"/>
            </a:endParaRPr>
          </a:p>
          <a:p>
            <a:pPr lvl="0"/>
            <a:r>
              <a:rPr lang="en-US" b="1" dirty="0">
                <a:solidFill>
                  <a:srgbClr val="394E5C"/>
                </a:solidFill>
                <a:latin typeface="Avenir" panose="02000503020000020003"/>
              </a:rPr>
              <a:t>Examples:</a:t>
            </a:r>
            <a:br>
              <a:rPr lang="en-US" b="1" dirty="0">
                <a:solidFill>
                  <a:srgbClr val="394E5C"/>
                </a:solidFill>
                <a:latin typeface="Avenir" panose="02000503020000020003"/>
              </a:rPr>
            </a:br>
            <a:endParaRPr lang="en-US" dirty="0">
              <a:solidFill>
                <a:srgbClr val="394E5C"/>
              </a:solidFill>
              <a:latin typeface="Avenir" panose="02000503020000020003"/>
            </a:endParaRPr>
          </a:p>
          <a:p>
            <a:pPr marL="285750" lvl="0" indent="-285750">
              <a:buFont typeface="Arial" panose="020B0604020202020204" pitchFamily="34" charset="0"/>
              <a:buChar char="•"/>
            </a:pPr>
            <a:r>
              <a:rPr lang="en-US" dirty="0">
                <a:solidFill>
                  <a:srgbClr val="394E5C"/>
                </a:solidFill>
                <a:latin typeface="Avenir" panose="02000503020000020003"/>
              </a:rPr>
              <a:t>Spirometry with reversibility</a:t>
            </a:r>
          </a:p>
          <a:p>
            <a:pPr marL="285750" lvl="0" indent="-285750">
              <a:buFont typeface="Arial" panose="020B0604020202020204" pitchFamily="34" charset="0"/>
              <a:buChar char="•"/>
            </a:pPr>
            <a:r>
              <a:rPr lang="en-US" dirty="0">
                <a:solidFill>
                  <a:srgbClr val="394E5C"/>
                </a:solidFill>
                <a:latin typeface="Avenir" panose="02000503020000020003"/>
              </a:rPr>
              <a:t>Serial peak flow</a:t>
            </a:r>
          </a:p>
          <a:p>
            <a:pPr marL="285750" lvl="0" indent="-285750">
              <a:buFont typeface="Arial" panose="020B0604020202020204" pitchFamily="34" charset="0"/>
              <a:buChar char="•"/>
            </a:pPr>
            <a:r>
              <a:rPr lang="en-US" dirty="0" err="1">
                <a:solidFill>
                  <a:srgbClr val="394E5C"/>
                </a:solidFill>
                <a:latin typeface="Avenir" panose="02000503020000020003"/>
              </a:rPr>
              <a:t>Microspirometry</a:t>
            </a:r>
            <a:endParaRPr lang="en-US" dirty="0">
              <a:solidFill>
                <a:srgbClr val="394E5C"/>
              </a:solidFill>
              <a:latin typeface="Avenir" panose="02000503020000020003"/>
            </a:endParaRPr>
          </a:p>
          <a:p>
            <a:pPr marL="285750" lvl="0" indent="-285750">
              <a:buFont typeface="Arial" panose="020B0604020202020204" pitchFamily="34" charset="0"/>
              <a:buChar char="•"/>
            </a:pPr>
            <a:r>
              <a:rPr lang="en-US" i="1" dirty="0">
                <a:solidFill>
                  <a:srgbClr val="394E5C"/>
                </a:solidFill>
                <a:latin typeface="Avenir" panose="02000503020000020003"/>
              </a:rPr>
              <a:t>Other: FeNO, biomarkers</a:t>
            </a:r>
          </a:p>
        </p:txBody>
      </p:sp>
      <p:sp>
        <p:nvSpPr>
          <p:cNvPr id="12" name="Rectangle 11">
            <a:extLst>
              <a:ext uri="{FF2B5EF4-FFF2-40B4-BE49-F238E27FC236}">
                <a16:creationId xmlns:a16="http://schemas.microsoft.com/office/drawing/2014/main" id="{D0611C5A-6B5D-A8FA-9A60-891C67BDB6AD}"/>
              </a:ext>
            </a:extLst>
          </p:cNvPr>
          <p:cNvSpPr/>
          <p:nvPr/>
        </p:nvSpPr>
        <p:spPr>
          <a:xfrm>
            <a:off x="1154840" y="5865309"/>
            <a:ext cx="8178803" cy="638628"/>
          </a:xfrm>
          <a:prstGeom prst="rect">
            <a:avLst/>
          </a:prstGeom>
          <a:solidFill>
            <a:schemeClr val="bg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indent="0" algn="ctr">
              <a:buNone/>
            </a:pPr>
            <a:r>
              <a:rPr lang="en-US" sz="2000" b="1" dirty="0">
                <a:solidFill>
                  <a:schemeClr val="accent1">
                    <a:lumMod val="75000"/>
                  </a:schemeClr>
                </a:solidFill>
                <a:latin typeface="Avenir" panose="02000503020000020003"/>
              </a:rPr>
              <a:t>These items are not exhaustive</a:t>
            </a:r>
          </a:p>
        </p:txBody>
      </p:sp>
      <p:sp>
        <p:nvSpPr>
          <p:cNvPr id="13" name="TextBox 12">
            <a:extLst>
              <a:ext uri="{FF2B5EF4-FFF2-40B4-BE49-F238E27FC236}">
                <a16:creationId xmlns:a16="http://schemas.microsoft.com/office/drawing/2014/main" id="{D39DB3F1-9029-E34E-6D30-58461A64549F}"/>
              </a:ext>
            </a:extLst>
          </p:cNvPr>
          <p:cNvSpPr txBox="1"/>
          <p:nvPr/>
        </p:nvSpPr>
        <p:spPr>
          <a:xfrm>
            <a:off x="0" y="6488668"/>
            <a:ext cx="7184572" cy="369332"/>
          </a:xfrm>
          <a:prstGeom prst="rect">
            <a:avLst/>
          </a:prstGeom>
          <a:noFill/>
        </p:spPr>
        <p:txBody>
          <a:bodyPr wrap="square" rtlCol="0" anchor="b" anchorCtr="0">
            <a:noAutofit/>
          </a:bodyPr>
          <a:lstStyle/>
          <a:p>
            <a:r>
              <a:rPr lang="en-US" sz="1200" dirty="0">
                <a:solidFill>
                  <a:srgbClr val="394E5C"/>
                </a:solidFill>
                <a:latin typeface="Avenir" panose="02000503020000020003"/>
              </a:rPr>
              <a:t>BD, bronchodilator.</a:t>
            </a:r>
          </a:p>
        </p:txBody>
      </p:sp>
      <p:pic>
        <p:nvPicPr>
          <p:cNvPr id="14" name="Picture 13"/>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745900" y="6165811"/>
            <a:ext cx="1321675" cy="507523"/>
          </a:xfrm>
          <a:prstGeom prst="rect">
            <a:avLst/>
          </a:prstGeom>
        </p:spPr>
      </p:pic>
      <p:sp>
        <p:nvSpPr>
          <p:cNvPr id="15" name="Rectangle 14"/>
          <p:cNvSpPr/>
          <p:nvPr/>
        </p:nvSpPr>
        <p:spPr>
          <a:xfrm>
            <a:off x="435068" y="750234"/>
            <a:ext cx="8674170" cy="646331"/>
          </a:xfrm>
          <a:prstGeom prst="rect">
            <a:avLst/>
          </a:prstGeom>
        </p:spPr>
        <p:txBody>
          <a:bodyPr wrap="none">
            <a:spAutoFit/>
          </a:bodyPr>
          <a:lstStyle/>
          <a:p>
            <a:r>
              <a:rPr lang="en-US" sz="3600" dirty="0">
                <a:solidFill>
                  <a:srgbClr val="FF0000"/>
                </a:solidFill>
                <a:latin typeface="+mn-lt"/>
              </a:rPr>
              <a:t>Defining the content for asthma diagnosis</a:t>
            </a:r>
            <a:endParaRPr lang="en-AU" sz="3600" dirty="0">
              <a:solidFill>
                <a:srgbClr val="FF0000"/>
              </a:solidFill>
              <a:latin typeface="+mn-lt"/>
            </a:endParaRPr>
          </a:p>
        </p:txBody>
      </p:sp>
      <p:sp>
        <p:nvSpPr>
          <p:cNvPr id="3" name="TextBox 2">
            <a:extLst>
              <a:ext uri="{FF2B5EF4-FFF2-40B4-BE49-F238E27FC236}">
                <a16:creationId xmlns:a16="http://schemas.microsoft.com/office/drawing/2014/main" id="{E0B9D537-1266-7723-EAFB-F3B0D7076B9C}"/>
              </a:ext>
            </a:extLst>
          </p:cNvPr>
          <p:cNvSpPr txBox="1"/>
          <p:nvPr/>
        </p:nvSpPr>
        <p:spPr>
          <a:xfrm>
            <a:off x="5809504" y="3935553"/>
            <a:ext cx="1673856" cy="369332"/>
          </a:xfrm>
          <a:prstGeom prst="rect">
            <a:avLst/>
          </a:prstGeom>
          <a:solidFill>
            <a:schemeClr val="accent4">
              <a:lumMod val="20000"/>
              <a:lumOff val="80000"/>
            </a:schemeClr>
          </a:solidFill>
        </p:spPr>
        <p:txBody>
          <a:bodyPr wrap="none" rtlCol="0">
            <a:spAutoFit/>
          </a:bodyPr>
          <a:lstStyle/>
          <a:p>
            <a:pPr marL="285750" indent="-285750">
              <a:buFont typeface="Arial" panose="020B0604020202020204" pitchFamily="34" charset="0"/>
              <a:buChar char="•"/>
            </a:pPr>
            <a:r>
              <a:rPr lang="en-US" dirty="0">
                <a:solidFill>
                  <a:srgbClr val="394E5C"/>
                </a:solidFill>
                <a:latin typeface="Avenir" panose="02000503020000020003"/>
              </a:rPr>
              <a:t>Occupation</a:t>
            </a:r>
          </a:p>
        </p:txBody>
      </p:sp>
    </p:spTree>
    <p:extLst>
      <p:ext uri="{BB962C8B-B14F-4D97-AF65-F5344CB8AC3E}">
        <p14:creationId xmlns:p14="http://schemas.microsoft.com/office/powerpoint/2010/main" val="17613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AU" sz="4000" dirty="0">
                <a:solidFill>
                  <a:schemeClr val="tx1"/>
                </a:solidFill>
              </a:rPr>
              <a:t>Using the jigsaw metaphor ….</a:t>
            </a:r>
          </a:p>
        </p:txBody>
      </p:sp>
      <p:grpSp>
        <p:nvGrpSpPr>
          <p:cNvPr id="6" name="Group 5">
            <a:extLst>
              <a:ext uri="{FF2B5EF4-FFF2-40B4-BE49-F238E27FC236}">
                <a16:creationId xmlns:a16="http://schemas.microsoft.com/office/drawing/2014/main" id="{00925978-1524-66D9-8446-834ECDECF12F}"/>
              </a:ext>
            </a:extLst>
          </p:cNvPr>
          <p:cNvGrpSpPr/>
          <p:nvPr/>
        </p:nvGrpSpPr>
        <p:grpSpPr>
          <a:xfrm>
            <a:off x="983433" y="2006596"/>
            <a:ext cx="2941516" cy="3078588"/>
            <a:chOff x="809298" y="1651872"/>
            <a:chExt cx="2941516" cy="4452920"/>
          </a:xfrm>
        </p:grpSpPr>
        <p:sp>
          <p:nvSpPr>
            <p:cNvPr id="7" name="TextBox 6">
              <a:extLst>
                <a:ext uri="{FF2B5EF4-FFF2-40B4-BE49-F238E27FC236}">
                  <a16:creationId xmlns:a16="http://schemas.microsoft.com/office/drawing/2014/main" id="{5F91192F-CD0A-3117-D5BD-65DA3C197082}"/>
                </a:ext>
              </a:extLst>
            </p:cNvPr>
            <p:cNvSpPr txBox="1"/>
            <p:nvPr/>
          </p:nvSpPr>
          <p:spPr>
            <a:xfrm>
              <a:off x="809298" y="1651872"/>
              <a:ext cx="2941516" cy="523220"/>
            </a:xfrm>
            <a:prstGeom prst="rect">
              <a:avLst/>
            </a:prstGeom>
            <a:noFill/>
          </p:spPr>
          <p:txBody>
            <a:bodyPr wrap="square" rtlCol="0">
              <a:spAutoFit/>
            </a:bodyPr>
            <a:lstStyle/>
            <a:p>
              <a:r>
                <a:rPr lang="en-US" sz="2800" b="1" dirty="0">
                  <a:solidFill>
                    <a:srgbClr val="394E5C"/>
                  </a:solidFill>
                  <a:latin typeface="Avenir" panose="02000503020000020003"/>
                </a:rPr>
                <a:t>Presentation</a:t>
              </a:r>
            </a:p>
          </p:txBody>
        </p:sp>
        <p:sp>
          <p:nvSpPr>
            <p:cNvPr id="8" name="TextBox 7">
              <a:extLst>
                <a:ext uri="{FF2B5EF4-FFF2-40B4-BE49-F238E27FC236}">
                  <a16:creationId xmlns:a16="http://schemas.microsoft.com/office/drawing/2014/main" id="{74517F32-4393-951F-92AB-013EBCBE02F6}"/>
                </a:ext>
              </a:extLst>
            </p:cNvPr>
            <p:cNvSpPr txBox="1"/>
            <p:nvPr/>
          </p:nvSpPr>
          <p:spPr>
            <a:xfrm>
              <a:off x="1876841" y="5581572"/>
              <a:ext cx="1799341" cy="523220"/>
            </a:xfrm>
            <a:prstGeom prst="rect">
              <a:avLst/>
            </a:prstGeom>
            <a:noFill/>
          </p:spPr>
          <p:txBody>
            <a:bodyPr wrap="square" rtlCol="0">
              <a:spAutoFit/>
            </a:bodyPr>
            <a:lstStyle/>
            <a:p>
              <a:endParaRPr lang="en-US" sz="2800" b="1" dirty="0">
                <a:solidFill>
                  <a:srgbClr val="394E5C"/>
                </a:solidFill>
                <a:latin typeface="Avenir" panose="02000503020000020003"/>
              </a:endParaRPr>
            </a:p>
          </p:txBody>
        </p:sp>
      </p:grpSp>
      <p:sp>
        <p:nvSpPr>
          <p:cNvPr id="11" name="TextBox 10">
            <a:extLst>
              <a:ext uri="{FF2B5EF4-FFF2-40B4-BE49-F238E27FC236}">
                <a16:creationId xmlns:a16="http://schemas.microsoft.com/office/drawing/2014/main" id="{2DECEF4C-3EA5-826C-74A9-2889F3AEBE06}"/>
              </a:ext>
            </a:extLst>
          </p:cNvPr>
          <p:cNvSpPr txBox="1"/>
          <p:nvPr/>
        </p:nvSpPr>
        <p:spPr>
          <a:xfrm>
            <a:off x="908004" y="3355893"/>
            <a:ext cx="9183924" cy="1077218"/>
          </a:xfrm>
          <a:prstGeom prst="rect">
            <a:avLst/>
          </a:prstGeom>
          <a:noFill/>
        </p:spPr>
        <p:txBody>
          <a:bodyPr wrap="none" rtlCol="0">
            <a:spAutoFit/>
          </a:bodyPr>
          <a:lstStyle/>
          <a:p>
            <a:r>
              <a:rPr lang="en-US" sz="3200" b="1" dirty="0">
                <a:solidFill>
                  <a:srgbClr val="FF0000"/>
                </a:solidFill>
                <a:latin typeface="Avenir Book" charset="0"/>
                <a:ea typeface="Avenir Book" charset="0"/>
                <a:cs typeface="Avenir Book" charset="0"/>
              </a:rPr>
              <a:t>Allocating puzzle piece  to each of the domains</a:t>
            </a:r>
          </a:p>
          <a:p>
            <a:r>
              <a:rPr lang="en-US" sz="3200" b="1" dirty="0">
                <a:solidFill>
                  <a:srgbClr val="FF0000"/>
                </a:solidFill>
                <a:latin typeface="Avenir Book" charset="0"/>
                <a:ea typeface="Avenir Book" charset="0"/>
                <a:cs typeface="Avenir Book" charset="0"/>
              </a:rPr>
              <a:t>(“corner pieces”) as it is acquired</a:t>
            </a:r>
          </a:p>
        </p:txBody>
      </p:sp>
      <p:pic>
        <p:nvPicPr>
          <p:cNvPr id="2" name="Marcador de Posição de Conteúdo 3">
            <a:extLst>
              <a:ext uri="{FF2B5EF4-FFF2-40B4-BE49-F238E27FC236}">
                <a16:creationId xmlns:a16="http://schemas.microsoft.com/office/drawing/2014/main" id="{080923CE-A5DC-9928-BE76-CFB54E901F42}"/>
              </a:ext>
            </a:extLst>
          </p:cNvPr>
          <p:cNvPicPr>
            <a:picLocks noChangeAspect="1"/>
          </p:cNvPicPr>
          <p:nvPr/>
        </p:nvPicPr>
        <p:blipFill rotWithShape="1">
          <a:blip r:embed="rId2"/>
          <a:srcRect l="1" r="-2011" b="67736"/>
          <a:stretch/>
        </p:blipFill>
        <p:spPr>
          <a:xfrm>
            <a:off x="4267765" y="1470343"/>
            <a:ext cx="6416386" cy="1958657"/>
          </a:xfrm>
          <a:prstGeom prst="rect">
            <a:avLst/>
          </a:prstGeom>
        </p:spPr>
      </p:pic>
      <p:pic>
        <p:nvPicPr>
          <p:cNvPr id="12" name="Picture 1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791496" y="6158731"/>
            <a:ext cx="1321675" cy="507523"/>
          </a:xfrm>
          <a:prstGeom prst="rect">
            <a:avLst/>
          </a:prstGeom>
        </p:spPr>
      </p:pic>
      <p:pic>
        <p:nvPicPr>
          <p:cNvPr id="13" name="Marcador de Posição de Conteúdo 3">
            <a:extLst>
              <a:ext uri="{FF2B5EF4-FFF2-40B4-BE49-F238E27FC236}">
                <a16:creationId xmlns:a16="http://schemas.microsoft.com/office/drawing/2014/main" id="{9CE35D5A-567E-C91E-E7BD-129A38B61EC1}"/>
              </a:ext>
            </a:extLst>
          </p:cNvPr>
          <p:cNvPicPr>
            <a:picLocks noChangeAspect="1"/>
          </p:cNvPicPr>
          <p:nvPr/>
        </p:nvPicPr>
        <p:blipFill rotWithShape="1">
          <a:blip r:embed="rId2"/>
          <a:srcRect t="69913"/>
          <a:stretch/>
        </p:blipFill>
        <p:spPr>
          <a:xfrm>
            <a:off x="4068843" y="4982387"/>
            <a:ext cx="6289919" cy="1826531"/>
          </a:xfrm>
          <a:prstGeom prst="rect">
            <a:avLst/>
          </a:prstGeom>
        </p:spPr>
      </p:pic>
      <p:sp>
        <p:nvSpPr>
          <p:cNvPr id="14" name="TextBox 13">
            <a:extLst>
              <a:ext uri="{FF2B5EF4-FFF2-40B4-BE49-F238E27FC236}">
                <a16:creationId xmlns:a16="http://schemas.microsoft.com/office/drawing/2014/main" id="{A1F19A4D-5C94-9126-AEA0-3941F5D8660B}"/>
              </a:ext>
            </a:extLst>
          </p:cNvPr>
          <p:cNvSpPr txBox="1"/>
          <p:nvPr/>
        </p:nvSpPr>
        <p:spPr>
          <a:xfrm>
            <a:off x="5303910" y="1649216"/>
            <a:ext cx="3819782" cy="954107"/>
          </a:xfrm>
          <a:prstGeom prst="rect">
            <a:avLst/>
          </a:prstGeom>
          <a:noFill/>
        </p:spPr>
        <p:txBody>
          <a:bodyPr wrap="square" rtlCol="0">
            <a:spAutoFit/>
          </a:bodyPr>
          <a:lstStyle/>
          <a:p>
            <a:r>
              <a:rPr lang="en-US" sz="2800" b="1" dirty="0">
                <a:solidFill>
                  <a:srgbClr val="394E5C"/>
                </a:solidFill>
                <a:latin typeface="Avenir" panose="02000503020000020003"/>
              </a:rPr>
              <a:t>Symptoms  and </a:t>
            </a:r>
          </a:p>
          <a:p>
            <a:r>
              <a:rPr lang="en-US" sz="2800" b="1" dirty="0">
                <a:solidFill>
                  <a:srgbClr val="394E5C"/>
                </a:solidFill>
                <a:latin typeface="Avenir" panose="02000503020000020003"/>
              </a:rPr>
              <a:t>Physical examination</a:t>
            </a:r>
          </a:p>
        </p:txBody>
      </p:sp>
      <p:sp>
        <p:nvSpPr>
          <p:cNvPr id="16" name="TextBox 15">
            <a:extLst>
              <a:ext uri="{FF2B5EF4-FFF2-40B4-BE49-F238E27FC236}">
                <a16:creationId xmlns:a16="http://schemas.microsoft.com/office/drawing/2014/main" id="{D42B2DCF-A81A-9870-81D2-DFA1BC9D73CF}"/>
              </a:ext>
            </a:extLst>
          </p:cNvPr>
          <p:cNvSpPr txBox="1"/>
          <p:nvPr/>
        </p:nvSpPr>
        <p:spPr>
          <a:xfrm>
            <a:off x="6314131" y="5486636"/>
            <a:ext cx="1799341" cy="954107"/>
          </a:xfrm>
          <a:prstGeom prst="rect">
            <a:avLst/>
          </a:prstGeom>
          <a:noFill/>
        </p:spPr>
        <p:txBody>
          <a:bodyPr wrap="square" rtlCol="0">
            <a:spAutoFit/>
          </a:bodyPr>
          <a:lstStyle/>
          <a:p>
            <a:r>
              <a:rPr lang="en-US" sz="2800" b="1" dirty="0">
                <a:solidFill>
                  <a:srgbClr val="394E5C"/>
                </a:solidFill>
                <a:latin typeface="Avenir" panose="02000503020000020003"/>
              </a:rPr>
              <a:t>Objective tests</a:t>
            </a:r>
          </a:p>
        </p:txBody>
      </p:sp>
      <p:sp>
        <p:nvSpPr>
          <p:cNvPr id="5" name="TextBox 4">
            <a:extLst>
              <a:ext uri="{FF2B5EF4-FFF2-40B4-BE49-F238E27FC236}">
                <a16:creationId xmlns:a16="http://schemas.microsoft.com/office/drawing/2014/main" id="{472A2B11-822B-9C9F-1E31-A0B8843E6C54}"/>
              </a:ext>
            </a:extLst>
          </p:cNvPr>
          <p:cNvSpPr txBox="1"/>
          <p:nvPr/>
        </p:nvSpPr>
        <p:spPr>
          <a:xfrm>
            <a:off x="990402" y="5486636"/>
            <a:ext cx="2280828" cy="461665"/>
          </a:xfrm>
          <a:prstGeom prst="rect">
            <a:avLst/>
          </a:prstGeom>
          <a:noFill/>
        </p:spPr>
        <p:txBody>
          <a:bodyPr wrap="square">
            <a:spAutoFit/>
          </a:bodyPr>
          <a:lstStyle/>
          <a:p>
            <a:r>
              <a:rPr lang="en-US" sz="2400" b="1" dirty="0">
                <a:solidFill>
                  <a:srgbClr val="394E5C"/>
                </a:solidFill>
                <a:latin typeface="Avenir" panose="02000503020000020003"/>
              </a:rPr>
              <a:t>History</a:t>
            </a:r>
          </a:p>
        </p:txBody>
      </p:sp>
    </p:spTree>
    <p:extLst>
      <p:ext uri="{BB962C8B-B14F-4D97-AF65-F5344CB8AC3E}">
        <p14:creationId xmlns:p14="http://schemas.microsoft.com/office/powerpoint/2010/main" val="98673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P spid="14" grpId="0"/>
      <p:bldP spid="16"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 name="Content Placeholder 3"/>
          <p:cNvSpPr>
            <a:spLocks noGrp="1"/>
          </p:cNvSpPr>
          <p:nvPr>
            <p:ph sz="quarter" idx="12"/>
          </p:nvPr>
        </p:nvSpPr>
        <p:spPr/>
        <p:txBody>
          <a:bodyPr/>
          <a:lstStyle/>
          <a:p>
            <a:endParaRPr lang="en-AU" dirty="0"/>
          </a:p>
        </p:txBody>
      </p:sp>
      <p:sp>
        <p:nvSpPr>
          <p:cNvPr id="3" name="Text Placeholder 2"/>
          <p:cNvSpPr>
            <a:spLocks noGrp="1"/>
          </p:cNvSpPr>
          <p:nvPr>
            <p:ph type="body" sz="quarter" idx="10"/>
          </p:nvPr>
        </p:nvSpPr>
        <p:spPr/>
        <p:txBody>
          <a:bodyPr/>
          <a:lstStyle/>
          <a:p>
            <a:r>
              <a:rPr lang="en-AU" sz="4000" dirty="0"/>
              <a:t>Some people prefer starting with the corners ….</a:t>
            </a:r>
          </a:p>
        </p:txBody>
      </p:sp>
      <p:pic>
        <p:nvPicPr>
          <p:cNvPr id="5" name="Marcador de Posição de Conteúdo 3">
            <a:extLst>
              <a:ext uri="{FF2B5EF4-FFF2-40B4-BE49-F238E27FC236}">
                <a16:creationId xmlns:a16="http://schemas.microsoft.com/office/drawing/2014/main" id="{B585AC10-A289-8383-66A1-C4E2F3A67C9D}"/>
              </a:ext>
            </a:extLst>
          </p:cNvPr>
          <p:cNvPicPr>
            <a:picLocks noChangeAspect="1"/>
          </p:cNvPicPr>
          <p:nvPr/>
        </p:nvPicPr>
        <p:blipFill>
          <a:blip r:embed="rId2"/>
          <a:stretch>
            <a:fillRect/>
          </a:stretch>
        </p:blipFill>
        <p:spPr>
          <a:xfrm>
            <a:off x="3775686" y="1434783"/>
            <a:ext cx="5917647" cy="5400000"/>
          </a:xfrm>
          <a:prstGeom prst="rect">
            <a:avLst/>
          </a:prstGeom>
        </p:spPr>
      </p:pic>
      <p:grpSp>
        <p:nvGrpSpPr>
          <p:cNvPr id="6" name="Group 5">
            <a:extLst>
              <a:ext uri="{FF2B5EF4-FFF2-40B4-BE49-F238E27FC236}">
                <a16:creationId xmlns:a16="http://schemas.microsoft.com/office/drawing/2014/main" id="{00925978-1524-66D9-8446-834ECDECF12F}"/>
              </a:ext>
            </a:extLst>
          </p:cNvPr>
          <p:cNvGrpSpPr/>
          <p:nvPr/>
        </p:nvGrpSpPr>
        <p:grpSpPr>
          <a:xfrm>
            <a:off x="2050976" y="1769041"/>
            <a:ext cx="6317419" cy="4567365"/>
            <a:chOff x="1876841" y="1414317"/>
            <a:chExt cx="6317419" cy="4567365"/>
          </a:xfrm>
        </p:grpSpPr>
        <p:sp>
          <p:nvSpPr>
            <p:cNvPr id="7" name="TextBox 6">
              <a:extLst>
                <a:ext uri="{FF2B5EF4-FFF2-40B4-BE49-F238E27FC236}">
                  <a16:creationId xmlns:a16="http://schemas.microsoft.com/office/drawing/2014/main" id="{5F91192F-CD0A-3117-D5BD-65DA3C197082}"/>
                </a:ext>
              </a:extLst>
            </p:cNvPr>
            <p:cNvSpPr txBox="1"/>
            <p:nvPr/>
          </p:nvSpPr>
          <p:spPr>
            <a:xfrm>
              <a:off x="1951472" y="1705850"/>
              <a:ext cx="1799341" cy="400110"/>
            </a:xfrm>
            <a:prstGeom prst="rect">
              <a:avLst/>
            </a:prstGeom>
            <a:noFill/>
          </p:spPr>
          <p:txBody>
            <a:bodyPr wrap="square" rtlCol="0">
              <a:spAutoFit/>
            </a:bodyPr>
            <a:lstStyle/>
            <a:p>
              <a:r>
                <a:rPr lang="en-US" sz="2000" b="1" dirty="0">
                  <a:solidFill>
                    <a:srgbClr val="394E5C"/>
                  </a:solidFill>
                  <a:latin typeface="Avenir" panose="02000503020000020003"/>
                </a:rPr>
                <a:t>Presentation</a:t>
              </a:r>
            </a:p>
          </p:txBody>
        </p:sp>
        <p:sp>
          <p:nvSpPr>
            <p:cNvPr id="8" name="TextBox 7">
              <a:extLst>
                <a:ext uri="{FF2B5EF4-FFF2-40B4-BE49-F238E27FC236}">
                  <a16:creationId xmlns:a16="http://schemas.microsoft.com/office/drawing/2014/main" id="{74517F32-4393-951F-92AB-013EBCBE02F6}"/>
                </a:ext>
              </a:extLst>
            </p:cNvPr>
            <p:cNvSpPr txBox="1"/>
            <p:nvPr/>
          </p:nvSpPr>
          <p:spPr>
            <a:xfrm>
              <a:off x="1876841" y="5581572"/>
              <a:ext cx="1799341" cy="400110"/>
            </a:xfrm>
            <a:prstGeom prst="rect">
              <a:avLst/>
            </a:prstGeom>
            <a:noFill/>
          </p:spPr>
          <p:txBody>
            <a:bodyPr wrap="square" rtlCol="0">
              <a:spAutoFit/>
            </a:bodyPr>
            <a:lstStyle/>
            <a:p>
              <a:r>
                <a:rPr lang="en-US" sz="2000" b="1" dirty="0">
                  <a:solidFill>
                    <a:srgbClr val="394E5C"/>
                  </a:solidFill>
                  <a:latin typeface="Avenir" panose="02000503020000020003"/>
                </a:rPr>
                <a:t>History</a:t>
              </a:r>
            </a:p>
          </p:txBody>
        </p:sp>
        <p:sp>
          <p:nvSpPr>
            <p:cNvPr id="9" name="TextBox 8">
              <a:extLst>
                <a:ext uri="{FF2B5EF4-FFF2-40B4-BE49-F238E27FC236}">
                  <a16:creationId xmlns:a16="http://schemas.microsoft.com/office/drawing/2014/main" id="{87369166-570F-F86F-E2D2-1C7B98949CD9}"/>
                </a:ext>
              </a:extLst>
            </p:cNvPr>
            <p:cNvSpPr txBox="1"/>
            <p:nvPr/>
          </p:nvSpPr>
          <p:spPr>
            <a:xfrm>
              <a:off x="6047167" y="5581572"/>
              <a:ext cx="1799341" cy="400110"/>
            </a:xfrm>
            <a:prstGeom prst="rect">
              <a:avLst/>
            </a:prstGeom>
            <a:noFill/>
          </p:spPr>
          <p:txBody>
            <a:bodyPr wrap="square" rtlCol="0">
              <a:spAutoFit/>
            </a:bodyPr>
            <a:lstStyle/>
            <a:p>
              <a:r>
                <a:rPr lang="en-US" sz="2000" b="1" dirty="0">
                  <a:solidFill>
                    <a:srgbClr val="394E5C"/>
                  </a:solidFill>
                  <a:latin typeface="Avenir" panose="02000503020000020003"/>
                </a:rPr>
                <a:t>Objective tests</a:t>
              </a:r>
            </a:p>
          </p:txBody>
        </p:sp>
        <p:sp>
          <p:nvSpPr>
            <p:cNvPr id="10" name="TextBox 9">
              <a:extLst>
                <a:ext uri="{FF2B5EF4-FFF2-40B4-BE49-F238E27FC236}">
                  <a16:creationId xmlns:a16="http://schemas.microsoft.com/office/drawing/2014/main" id="{267BD0C5-5368-811A-D9F0-274E25E086F4}"/>
                </a:ext>
              </a:extLst>
            </p:cNvPr>
            <p:cNvSpPr txBox="1"/>
            <p:nvPr/>
          </p:nvSpPr>
          <p:spPr>
            <a:xfrm>
              <a:off x="5699416" y="1414317"/>
              <a:ext cx="2494844" cy="707886"/>
            </a:xfrm>
            <a:prstGeom prst="rect">
              <a:avLst/>
            </a:prstGeom>
            <a:noFill/>
          </p:spPr>
          <p:txBody>
            <a:bodyPr wrap="square" rtlCol="0">
              <a:spAutoFit/>
            </a:bodyPr>
            <a:lstStyle/>
            <a:p>
              <a:r>
                <a:rPr lang="en-US" sz="2000" b="1" dirty="0">
                  <a:solidFill>
                    <a:srgbClr val="394E5C"/>
                  </a:solidFill>
                  <a:latin typeface="Avenir" panose="02000503020000020003"/>
                </a:rPr>
                <a:t>Symptoms  and </a:t>
              </a:r>
            </a:p>
            <a:p>
              <a:r>
                <a:rPr lang="en-US" sz="2000" b="1" dirty="0">
                  <a:solidFill>
                    <a:srgbClr val="394E5C"/>
                  </a:solidFill>
                  <a:latin typeface="Avenir" panose="02000503020000020003"/>
                </a:rPr>
                <a:t>Physical examination</a:t>
              </a:r>
            </a:p>
          </p:txBody>
        </p:sp>
      </p:grpSp>
      <p:sp>
        <p:nvSpPr>
          <p:cNvPr id="11" name="TextBox 10">
            <a:extLst>
              <a:ext uri="{FF2B5EF4-FFF2-40B4-BE49-F238E27FC236}">
                <a16:creationId xmlns:a16="http://schemas.microsoft.com/office/drawing/2014/main" id="{2DECEF4C-3EA5-826C-74A9-2889F3AEBE06}"/>
              </a:ext>
            </a:extLst>
          </p:cNvPr>
          <p:cNvSpPr txBox="1"/>
          <p:nvPr/>
        </p:nvSpPr>
        <p:spPr>
          <a:xfrm>
            <a:off x="2361129" y="3721875"/>
            <a:ext cx="7175362" cy="830997"/>
          </a:xfrm>
          <a:prstGeom prst="rect">
            <a:avLst/>
          </a:prstGeom>
          <a:noFill/>
        </p:spPr>
        <p:txBody>
          <a:bodyPr wrap="none" rtlCol="0">
            <a:spAutoFit/>
          </a:bodyPr>
          <a:lstStyle/>
          <a:p>
            <a:r>
              <a:rPr lang="en-US" sz="2400" dirty="0">
                <a:latin typeface="Avenir Book" charset="0"/>
                <a:ea typeface="Avenir Book" charset="0"/>
                <a:cs typeface="Avenir Book" charset="0"/>
              </a:rPr>
              <a:t>Building the picture or assembling the information,</a:t>
            </a:r>
          </a:p>
          <a:p>
            <a:r>
              <a:rPr lang="en-US" sz="2400" dirty="0">
                <a:latin typeface="Avenir Book" charset="0"/>
                <a:ea typeface="Avenir Book" charset="0"/>
                <a:cs typeface="Avenir Book" charset="0"/>
              </a:rPr>
              <a:t>problem solving approach</a:t>
            </a:r>
          </a:p>
        </p:txBody>
      </p:sp>
      <p:pic>
        <p:nvPicPr>
          <p:cNvPr id="12" name="Picture 1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791496" y="6158731"/>
            <a:ext cx="1321675" cy="507523"/>
          </a:xfrm>
          <a:prstGeom prst="rect">
            <a:avLst/>
          </a:prstGeom>
        </p:spPr>
      </p:pic>
    </p:spTree>
    <p:extLst>
      <p:ext uri="{BB962C8B-B14F-4D97-AF65-F5344CB8AC3E}">
        <p14:creationId xmlns:p14="http://schemas.microsoft.com/office/powerpoint/2010/main" val="733375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GB" sz="3600" dirty="0">
                <a:solidFill>
                  <a:schemeClr val="tx1"/>
                </a:solidFill>
              </a:rPr>
              <a:t>Even if not all the clinical signs and symptoms </a:t>
            </a:r>
            <a:r>
              <a:rPr lang="en-GB" sz="3200" dirty="0">
                <a:solidFill>
                  <a:schemeClr val="tx1"/>
                </a:solidFill>
              </a:rPr>
              <a:t>are</a:t>
            </a:r>
            <a:r>
              <a:rPr lang="en-GB" sz="3600" dirty="0">
                <a:solidFill>
                  <a:schemeClr val="tx1"/>
                </a:solidFill>
              </a:rPr>
              <a:t> present, the diagnosis may be obvious</a:t>
            </a:r>
            <a:endParaRPr lang="en-AU" sz="3600" dirty="0">
              <a:solidFill>
                <a:schemeClr val="tx1"/>
              </a:solidFill>
            </a:endParaRPr>
          </a:p>
        </p:txBody>
      </p:sp>
      <p:pic>
        <p:nvPicPr>
          <p:cNvPr id="4" name="Marcador de Posição de Conteúdo 3">
            <a:extLst>
              <a:ext uri="{FF2B5EF4-FFF2-40B4-BE49-F238E27FC236}">
                <a16:creationId xmlns:a16="http://schemas.microsoft.com/office/drawing/2014/main" id="{EBDB5B84-1808-00CC-01BC-63DC5DCFF837}"/>
              </a:ext>
            </a:extLst>
          </p:cNvPr>
          <p:cNvPicPr>
            <a:picLocks noChangeAspect="1"/>
          </p:cNvPicPr>
          <p:nvPr/>
        </p:nvPicPr>
        <p:blipFill>
          <a:blip r:embed="rId2"/>
          <a:stretch>
            <a:fillRect/>
          </a:stretch>
        </p:blipFill>
        <p:spPr>
          <a:xfrm>
            <a:off x="3935760" y="1700808"/>
            <a:ext cx="6198372" cy="4691474"/>
          </a:xfrm>
          <a:prstGeom prst="rect">
            <a:avLst/>
          </a:prstGeom>
        </p:spPr>
      </p:pic>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331706" y="6237312"/>
            <a:ext cx="1321675" cy="507523"/>
          </a:xfrm>
          <a:prstGeom prst="rect">
            <a:avLst/>
          </a:prstGeom>
        </p:spPr>
      </p:pic>
      <p:sp>
        <p:nvSpPr>
          <p:cNvPr id="7" name="TextBox 6">
            <a:extLst>
              <a:ext uri="{FF2B5EF4-FFF2-40B4-BE49-F238E27FC236}">
                <a16:creationId xmlns:a16="http://schemas.microsoft.com/office/drawing/2014/main" id="{D2F8F64D-E7DC-1914-434B-0868D7AB2CEF}"/>
              </a:ext>
            </a:extLst>
          </p:cNvPr>
          <p:cNvSpPr txBox="1"/>
          <p:nvPr/>
        </p:nvSpPr>
        <p:spPr>
          <a:xfrm>
            <a:off x="394999" y="2780928"/>
            <a:ext cx="3355910" cy="400110"/>
          </a:xfrm>
          <a:prstGeom prst="rect">
            <a:avLst/>
          </a:prstGeom>
          <a:solidFill>
            <a:srgbClr val="92D05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74B88"/>
                </a:solidFill>
                <a:effectLst/>
                <a:uLnTx/>
                <a:uFillTx/>
                <a:latin typeface="Arial"/>
                <a:ea typeface="+mn-ea"/>
                <a:cs typeface="+mn-cs"/>
              </a:rPr>
              <a:t>Highly likely to be asthma</a:t>
            </a:r>
          </a:p>
        </p:txBody>
      </p:sp>
    </p:spTree>
    <p:extLst>
      <p:ext uri="{BB962C8B-B14F-4D97-AF65-F5344CB8AC3E}">
        <p14:creationId xmlns:p14="http://schemas.microsoft.com/office/powerpoint/2010/main" val="2155988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695400" y="358476"/>
            <a:ext cx="10225781" cy="1008086"/>
          </a:xfrm>
        </p:spPr>
        <p:txBody>
          <a:bodyPr/>
          <a:lstStyle/>
          <a:p>
            <a:pPr algn="ctr"/>
            <a:r>
              <a:rPr lang="en-GB" sz="4000" dirty="0">
                <a:solidFill>
                  <a:schemeClr val="tx1"/>
                </a:solidFill>
              </a:rPr>
              <a:t>Some clinical signs and symptoms might not fit in the overall picture</a:t>
            </a:r>
            <a:endParaRPr lang="en-AU" sz="4000" dirty="0">
              <a:solidFill>
                <a:schemeClr val="tx1"/>
              </a:solidFill>
            </a:endParaRPr>
          </a:p>
        </p:txBody>
      </p:sp>
      <p:pic>
        <p:nvPicPr>
          <p:cNvPr id="4" name="Picture 3">
            <a:extLst>
              <a:ext uri="{FF2B5EF4-FFF2-40B4-BE49-F238E27FC236}">
                <a16:creationId xmlns:a16="http://schemas.microsoft.com/office/drawing/2014/main" id="{A8610422-18EF-4A95-C5BD-03A154008651}"/>
              </a:ext>
            </a:extLst>
          </p:cNvPr>
          <p:cNvPicPr>
            <a:picLocks noChangeAspect="1"/>
          </p:cNvPicPr>
          <p:nvPr/>
        </p:nvPicPr>
        <p:blipFill rotWithShape="1">
          <a:blip r:embed="rId3"/>
          <a:srcRect l="36397" t="25360" r="32426" b="32941"/>
          <a:stretch/>
        </p:blipFill>
        <p:spPr>
          <a:xfrm>
            <a:off x="983432" y="1892086"/>
            <a:ext cx="6028752" cy="4535782"/>
          </a:xfrm>
          <a:prstGeom prst="rect">
            <a:avLst/>
          </a:prstGeom>
        </p:spPr>
      </p:pic>
      <p:pic>
        <p:nvPicPr>
          <p:cNvPr id="5" name="Imagem 2">
            <a:extLst>
              <a:ext uri="{FF2B5EF4-FFF2-40B4-BE49-F238E27FC236}">
                <a16:creationId xmlns:a16="http://schemas.microsoft.com/office/drawing/2014/main" id="{2B8BB03A-D517-B441-A931-8857526B3E35}"/>
              </a:ext>
            </a:extLst>
          </p:cNvPr>
          <p:cNvPicPr>
            <a:picLocks noChangeAspect="1"/>
          </p:cNvPicPr>
          <p:nvPr/>
        </p:nvPicPr>
        <p:blipFill rotWithShape="1">
          <a:blip r:embed="rId4"/>
          <a:srcRect l="11067" t="6923" r="6846" b="6179"/>
          <a:stretch/>
        </p:blipFill>
        <p:spPr>
          <a:xfrm>
            <a:off x="4979982" y="2692993"/>
            <a:ext cx="1039906" cy="1059905"/>
          </a:xfrm>
          <a:prstGeom prst="rect">
            <a:avLst/>
          </a:prstGeom>
        </p:spPr>
      </p:pic>
      <p:sp>
        <p:nvSpPr>
          <p:cNvPr id="6" name="TextBox 5">
            <a:extLst>
              <a:ext uri="{FF2B5EF4-FFF2-40B4-BE49-F238E27FC236}">
                <a16:creationId xmlns:a16="http://schemas.microsoft.com/office/drawing/2014/main" id="{F6C94C26-2307-6696-312E-05DAA8FFD3D7}"/>
              </a:ext>
            </a:extLst>
          </p:cNvPr>
          <p:cNvSpPr txBox="1"/>
          <p:nvPr/>
        </p:nvSpPr>
        <p:spPr>
          <a:xfrm>
            <a:off x="4655840" y="3038279"/>
            <a:ext cx="1799341" cy="369332"/>
          </a:xfrm>
          <a:prstGeom prst="rect">
            <a:avLst/>
          </a:prstGeom>
          <a:noFill/>
        </p:spPr>
        <p:txBody>
          <a:bodyPr wrap="square" rtlCol="0">
            <a:spAutoFit/>
          </a:bodyPr>
          <a:lstStyle/>
          <a:p>
            <a:pPr algn="l" fontAlgn="auto">
              <a:spcBef>
                <a:spcPts val="0"/>
              </a:spcBef>
              <a:spcAft>
                <a:spcPts val="0"/>
              </a:spcAft>
            </a:pPr>
            <a:r>
              <a:rPr lang="en-US" b="1" dirty="0" err="1">
                <a:solidFill>
                  <a:schemeClr val="accent6">
                    <a:lumMod val="75000"/>
                  </a:schemeClr>
                </a:solidFill>
                <a:latin typeface="Avenir" panose="02000503020000020003"/>
              </a:rPr>
              <a:t>Haemoptysis</a:t>
            </a:r>
            <a:endParaRPr lang="en-US" b="1" dirty="0">
              <a:solidFill>
                <a:schemeClr val="accent6">
                  <a:lumMod val="75000"/>
                </a:schemeClr>
              </a:solidFill>
              <a:latin typeface="Avenir" panose="02000503020000020003"/>
            </a:endParaRPr>
          </a:p>
        </p:txBody>
      </p:sp>
      <p:pic>
        <p:nvPicPr>
          <p:cNvPr id="7" name="Imagem 5">
            <a:extLst>
              <a:ext uri="{FF2B5EF4-FFF2-40B4-BE49-F238E27FC236}">
                <a16:creationId xmlns:a16="http://schemas.microsoft.com/office/drawing/2014/main" id="{5F076C25-E425-7B4D-DA98-D01D4FC03336}"/>
              </a:ext>
            </a:extLst>
          </p:cNvPr>
          <p:cNvPicPr>
            <a:picLocks noChangeAspect="1"/>
          </p:cNvPicPr>
          <p:nvPr/>
        </p:nvPicPr>
        <p:blipFill rotWithShape="1">
          <a:blip r:embed="rId5"/>
          <a:srcRect l="4513" t="13060" r="8633" b="8245"/>
          <a:stretch/>
        </p:blipFill>
        <p:spPr>
          <a:xfrm>
            <a:off x="1703512" y="4005064"/>
            <a:ext cx="1174348" cy="1239827"/>
          </a:xfrm>
          <a:prstGeom prst="rect">
            <a:avLst/>
          </a:prstGeom>
        </p:spPr>
      </p:pic>
      <p:sp>
        <p:nvSpPr>
          <p:cNvPr id="8" name="TextBox 7">
            <a:extLst>
              <a:ext uri="{FF2B5EF4-FFF2-40B4-BE49-F238E27FC236}">
                <a16:creationId xmlns:a16="http://schemas.microsoft.com/office/drawing/2014/main" id="{2B34EC6E-E1B3-940C-8D86-E3B4BB6F325F}"/>
              </a:ext>
            </a:extLst>
          </p:cNvPr>
          <p:cNvSpPr txBox="1"/>
          <p:nvPr/>
        </p:nvSpPr>
        <p:spPr>
          <a:xfrm>
            <a:off x="1690217" y="4440311"/>
            <a:ext cx="1799341" cy="369332"/>
          </a:xfrm>
          <a:prstGeom prst="rect">
            <a:avLst/>
          </a:prstGeom>
          <a:noFill/>
        </p:spPr>
        <p:txBody>
          <a:bodyPr wrap="square" rtlCol="0">
            <a:spAutoFit/>
          </a:bodyPr>
          <a:lstStyle/>
          <a:p>
            <a:pPr algn="l" fontAlgn="auto">
              <a:spcBef>
                <a:spcPts val="0"/>
              </a:spcBef>
              <a:spcAft>
                <a:spcPts val="0"/>
              </a:spcAft>
            </a:pPr>
            <a:r>
              <a:rPr lang="en-US" b="1" dirty="0" err="1">
                <a:solidFill>
                  <a:schemeClr val="accent6">
                    <a:lumMod val="75000"/>
                  </a:schemeClr>
                </a:solidFill>
                <a:latin typeface="Avenir" panose="02000503020000020003"/>
              </a:rPr>
              <a:t>Paraesthesia</a:t>
            </a:r>
            <a:endParaRPr lang="en-US" b="1" dirty="0">
              <a:solidFill>
                <a:schemeClr val="accent6">
                  <a:lumMod val="75000"/>
                </a:schemeClr>
              </a:solidFill>
              <a:latin typeface="Avenir" panose="02000503020000020003"/>
            </a:endParaRPr>
          </a:p>
        </p:txBody>
      </p:sp>
      <p:sp>
        <p:nvSpPr>
          <p:cNvPr id="9" name="TextBox 8">
            <a:extLst>
              <a:ext uri="{FF2B5EF4-FFF2-40B4-BE49-F238E27FC236}">
                <a16:creationId xmlns:a16="http://schemas.microsoft.com/office/drawing/2014/main" id="{C6B422AB-80E9-0F80-F6F6-4DC501282A65}"/>
              </a:ext>
            </a:extLst>
          </p:cNvPr>
          <p:cNvSpPr txBox="1"/>
          <p:nvPr/>
        </p:nvSpPr>
        <p:spPr>
          <a:xfrm>
            <a:off x="7451220" y="1796545"/>
            <a:ext cx="3251592" cy="1938992"/>
          </a:xfrm>
          <a:prstGeom prst="rect">
            <a:avLst/>
          </a:prstGeom>
          <a:noFill/>
        </p:spPr>
        <p:txBody>
          <a:bodyPr wrap="square" rtlCol="0">
            <a:spAutoFit/>
          </a:bodyPr>
          <a:lstStyle/>
          <a:p>
            <a:pPr algn="l" fontAlgn="auto">
              <a:spcBef>
                <a:spcPts val="0"/>
              </a:spcBef>
              <a:spcAft>
                <a:spcPts val="0"/>
              </a:spcAft>
            </a:pPr>
            <a:r>
              <a:rPr lang="en-US" sz="2400" dirty="0">
                <a:solidFill>
                  <a:prstClr val="black"/>
                </a:solidFill>
                <a:latin typeface="Avenir Book" charset="0"/>
                <a:ea typeface="Avenir Book" charset="0"/>
                <a:cs typeface="Avenir Book" charset="0"/>
              </a:rPr>
              <a:t>Pieces which do not fit</a:t>
            </a:r>
          </a:p>
          <a:p>
            <a:pPr algn="l" fontAlgn="auto">
              <a:spcBef>
                <a:spcPts val="0"/>
              </a:spcBef>
              <a:spcAft>
                <a:spcPts val="0"/>
              </a:spcAft>
            </a:pPr>
            <a:r>
              <a:rPr lang="en-US" sz="2400" dirty="0">
                <a:solidFill>
                  <a:prstClr val="black"/>
                </a:solidFill>
                <a:latin typeface="Avenir Book" charset="0"/>
                <a:ea typeface="Avenir Book" charset="0"/>
                <a:cs typeface="Avenir Book" charset="0"/>
              </a:rPr>
              <a:t>should prompt a search for</a:t>
            </a:r>
          </a:p>
          <a:p>
            <a:pPr algn="l" fontAlgn="auto">
              <a:spcBef>
                <a:spcPts val="0"/>
              </a:spcBef>
              <a:spcAft>
                <a:spcPts val="0"/>
              </a:spcAft>
            </a:pPr>
            <a:r>
              <a:rPr lang="en-US" sz="2400" dirty="0">
                <a:solidFill>
                  <a:prstClr val="black"/>
                </a:solidFill>
                <a:latin typeface="Avenir Book" charset="0"/>
                <a:ea typeface="Avenir Book" charset="0"/>
                <a:cs typeface="Avenir Book" charset="0"/>
              </a:rPr>
              <a:t>another picture/</a:t>
            </a:r>
          </a:p>
          <a:p>
            <a:pPr algn="l" fontAlgn="auto">
              <a:spcBef>
                <a:spcPts val="0"/>
              </a:spcBef>
              <a:spcAft>
                <a:spcPts val="0"/>
              </a:spcAft>
            </a:pPr>
            <a:r>
              <a:rPr lang="en-US" sz="2400" dirty="0">
                <a:solidFill>
                  <a:prstClr val="black"/>
                </a:solidFill>
                <a:latin typeface="Avenir Book" charset="0"/>
                <a:ea typeface="Avenir Book" charset="0"/>
                <a:cs typeface="Avenir Book" charset="0"/>
              </a:rPr>
              <a:t>alternative diagnosis    </a:t>
            </a:r>
            <a:r>
              <a:rPr lang="en-US" sz="2400" b="1" dirty="0">
                <a:solidFill>
                  <a:prstClr val="black"/>
                </a:solidFill>
                <a:latin typeface="Calibri" panose="020F0502020204030204"/>
              </a:rPr>
              <a:t>                                                                           </a:t>
            </a:r>
          </a:p>
        </p:txBody>
      </p:sp>
      <p:pic>
        <p:nvPicPr>
          <p:cNvPr id="10" name="Picture 9"/>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840416" y="6174106"/>
            <a:ext cx="1321675" cy="507523"/>
          </a:xfrm>
          <a:prstGeom prst="rect">
            <a:avLst/>
          </a:prstGeom>
        </p:spPr>
      </p:pic>
      <p:pic>
        <p:nvPicPr>
          <p:cNvPr id="12" name="Picture 11" descr="A person in a white dress&#10;&#10;Description automatically generated">
            <a:extLst>
              <a:ext uri="{FF2B5EF4-FFF2-40B4-BE49-F238E27FC236}">
                <a16:creationId xmlns:a16="http://schemas.microsoft.com/office/drawing/2014/main" id="{72110CC7-C3B8-214C-B797-F7F40301B423}"/>
              </a:ext>
            </a:extLst>
          </p:cNvPr>
          <p:cNvPicPr>
            <a:picLocks noChangeAspect="1"/>
          </p:cNvPicPr>
          <p:nvPr/>
        </p:nvPicPr>
        <p:blipFill>
          <a:blip r:embed="rId7">
            <a:extLst>
              <a:ext uri="{28A0092B-C50C-407E-A947-70E740481C1C}">
                <a14:useLocalDpi xmlns:a14="http://schemas.microsoft.com/office/drawing/2010/main" val="0"/>
              </a:ext>
            </a:extLst>
          </a:blip>
          <a:srcRect r="-9266" b="44295"/>
          <a:stretch/>
        </p:blipFill>
        <p:spPr>
          <a:xfrm>
            <a:off x="7968208" y="4012357"/>
            <a:ext cx="2241382" cy="1656183"/>
          </a:xfrm>
          <a:prstGeom prst="rect">
            <a:avLst/>
          </a:prstGeom>
        </p:spPr>
      </p:pic>
      <p:sp>
        <p:nvSpPr>
          <p:cNvPr id="2" name="TextBox 1">
            <a:extLst>
              <a:ext uri="{FF2B5EF4-FFF2-40B4-BE49-F238E27FC236}">
                <a16:creationId xmlns:a16="http://schemas.microsoft.com/office/drawing/2014/main" id="{A96D7F75-E9A0-D0F4-A5EE-51EC9D9ED6A7}"/>
              </a:ext>
            </a:extLst>
          </p:cNvPr>
          <p:cNvSpPr txBox="1"/>
          <p:nvPr/>
        </p:nvSpPr>
        <p:spPr>
          <a:xfrm>
            <a:off x="2338154" y="5218645"/>
            <a:ext cx="2317686" cy="400110"/>
          </a:xfrm>
          <a:prstGeom prst="rect">
            <a:avLst/>
          </a:prstGeom>
          <a:solidFill>
            <a:srgbClr val="FF00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74B88"/>
                </a:solidFill>
                <a:effectLst/>
                <a:uLnTx/>
                <a:uFillTx/>
                <a:latin typeface="Arial"/>
                <a:ea typeface="+mn-ea"/>
                <a:cs typeface="+mn-cs"/>
              </a:rPr>
              <a:t>Asthma unlikely </a:t>
            </a:r>
          </a:p>
        </p:txBody>
      </p:sp>
    </p:spTree>
    <p:extLst>
      <p:ext uri="{BB962C8B-B14F-4D97-AF65-F5344CB8AC3E}">
        <p14:creationId xmlns:p14="http://schemas.microsoft.com/office/powerpoint/2010/main" val="330924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dissolve">
                                      <p:cBhvr>
                                        <p:cTn id="13" dur="500"/>
                                        <p:tgtEl>
                                          <p:spTgt spid="12"/>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740680" y="260276"/>
            <a:ext cx="10225781" cy="1008086"/>
          </a:xfrm>
        </p:spPr>
        <p:txBody>
          <a:bodyPr/>
          <a:lstStyle/>
          <a:p>
            <a:r>
              <a:rPr lang="en-US" dirty="0"/>
              <a:t>Now we are fairly sure….</a:t>
            </a:r>
            <a:endParaRPr lang="en-AU" dirty="0"/>
          </a:p>
        </p:txBody>
      </p:sp>
      <p:pic>
        <p:nvPicPr>
          <p:cNvPr id="5" name="Picture 4">
            <a:extLst>
              <a:ext uri="{FF2B5EF4-FFF2-40B4-BE49-F238E27FC236}">
                <a16:creationId xmlns:a16="http://schemas.microsoft.com/office/drawing/2014/main" id="{3CC71D37-F470-72B8-3EF9-5CE6AF558C01}"/>
              </a:ext>
            </a:extLst>
          </p:cNvPr>
          <p:cNvPicPr>
            <a:picLocks noChangeAspect="1"/>
          </p:cNvPicPr>
          <p:nvPr/>
        </p:nvPicPr>
        <p:blipFill rotWithShape="1">
          <a:blip r:embed="rId2"/>
          <a:srcRect l="36324" t="25360" r="32426" b="32941"/>
          <a:stretch/>
        </p:blipFill>
        <p:spPr>
          <a:xfrm>
            <a:off x="4223792" y="1700808"/>
            <a:ext cx="6042970" cy="4535782"/>
          </a:xfrm>
          <a:prstGeom prst="rect">
            <a:avLst/>
          </a:prstGeom>
        </p:spPr>
      </p:pic>
      <p:pic>
        <p:nvPicPr>
          <p:cNvPr id="9" name="Marcador de Posição de Conteúdo 3">
            <a:extLst>
              <a:ext uri="{FF2B5EF4-FFF2-40B4-BE49-F238E27FC236}">
                <a16:creationId xmlns:a16="http://schemas.microsoft.com/office/drawing/2014/main" id="{7B2E99C7-F668-3E5B-A6D1-27C76D5808E0}"/>
              </a:ext>
            </a:extLst>
          </p:cNvPr>
          <p:cNvPicPr>
            <a:picLocks noChangeAspect="1"/>
          </p:cNvPicPr>
          <p:nvPr/>
        </p:nvPicPr>
        <p:blipFill rotWithShape="1">
          <a:blip r:embed="rId3"/>
          <a:srcRect l="33084" t="24261" r="37236" b="28355"/>
          <a:stretch/>
        </p:blipFill>
        <p:spPr>
          <a:xfrm>
            <a:off x="1087038" y="3789040"/>
            <a:ext cx="1676400" cy="1736296"/>
          </a:xfrm>
          <a:prstGeom prst="rect">
            <a:avLst/>
          </a:prstGeom>
        </p:spPr>
      </p:pic>
      <p:pic>
        <p:nvPicPr>
          <p:cNvPr id="10" name="Picture 9"/>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984432" y="6308599"/>
            <a:ext cx="1321675" cy="507523"/>
          </a:xfrm>
          <a:prstGeom prst="rect">
            <a:avLst/>
          </a:prstGeom>
        </p:spPr>
      </p:pic>
      <p:sp>
        <p:nvSpPr>
          <p:cNvPr id="4" name="TextBox 3">
            <a:extLst>
              <a:ext uri="{FF2B5EF4-FFF2-40B4-BE49-F238E27FC236}">
                <a16:creationId xmlns:a16="http://schemas.microsoft.com/office/drawing/2014/main" id="{518E4A78-5D50-55E7-AFED-9630C56255EB}"/>
              </a:ext>
            </a:extLst>
          </p:cNvPr>
          <p:cNvSpPr txBox="1"/>
          <p:nvPr/>
        </p:nvSpPr>
        <p:spPr>
          <a:xfrm>
            <a:off x="99131" y="2344035"/>
            <a:ext cx="3652214" cy="400110"/>
          </a:xfrm>
          <a:prstGeom prst="rect">
            <a:avLst/>
          </a:prstGeom>
          <a:noFill/>
        </p:spPr>
        <p:txBody>
          <a:bodyPr wrap="square">
            <a:spAutoFit/>
          </a:bodyPr>
          <a:lstStyle/>
          <a:p>
            <a:r>
              <a:rPr lang="en-AU" sz="2000" b="1" dirty="0"/>
              <a:t>? something missing ?</a:t>
            </a:r>
          </a:p>
        </p:txBody>
      </p:sp>
      <p:sp>
        <p:nvSpPr>
          <p:cNvPr id="6" name="TextBox 5">
            <a:extLst>
              <a:ext uri="{FF2B5EF4-FFF2-40B4-BE49-F238E27FC236}">
                <a16:creationId xmlns:a16="http://schemas.microsoft.com/office/drawing/2014/main" id="{284DBD31-3931-EFE9-D517-5F5B60E22C91}"/>
              </a:ext>
            </a:extLst>
          </p:cNvPr>
          <p:cNvSpPr txBox="1"/>
          <p:nvPr/>
        </p:nvSpPr>
        <p:spPr>
          <a:xfrm>
            <a:off x="581161" y="2866482"/>
            <a:ext cx="2688154" cy="400110"/>
          </a:xfrm>
          <a:prstGeom prst="rect">
            <a:avLst/>
          </a:prstGeom>
          <a:solidFill>
            <a:srgbClr val="FFC0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74B88"/>
                </a:solidFill>
                <a:effectLst/>
                <a:uLnTx/>
                <a:uFillTx/>
                <a:latin typeface="Arial"/>
                <a:ea typeface="+mn-ea"/>
                <a:cs typeface="+mn-cs"/>
              </a:rPr>
              <a:t>Possiblity</a:t>
            </a:r>
            <a:r>
              <a:rPr kumimoji="0" lang="en-US" sz="2000" b="1" i="0" u="none" strike="noStrike" kern="1200" cap="none" spc="0" normalizeH="0" baseline="0" noProof="0" dirty="0">
                <a:ln>
                  <a:noFill/>
                </a:ln>
                <a:solidFill>
                  <a:srgbClr val="074B88"/>
                </a:solidFill>
                <a:effectLst/>
                <a:uLnTx/>
                <a:uFillTx/>
                <a:latin typeface="Arial"/>
                <a:ea typeface="+mn-ea"/>
                <a:cs typeface="+mn-cs"/>
              </a:rPr>
              <a:t> of asthma</a:t>
            </a:r>
          </a:p>
        </p:txBody>
      </p:sp>
    </p:spTree>
    <p:extLst>
      <p:ext uri="{BB962C8B-B14F-4D97-AF65-F5344CB8AC3E}">
        <p14:creationId xmlns:p14="http://schemas.microsoft.com/office/powerpoint/2010/main" val="89240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GB" sz="4800" dirty="0">
                <a:solidFill>
                  <a:schemeClr val="tx1"/>
                </a:solidFill>
              </a:rPr>
              <a:t>Now we have the whole picture</a:t>
            </a:r>
            <a:endParaRPr lang="en-AU" dirty="0">
              <a:solidFill>
                <a:schemeClr val="tx1"/>
              </a:solidFill>
            </a:endParaRPr>
          </a:p>
        </p:txBody>
      </p:sp>
      <p:pic>
        <p:nvPicPr>
          <p:cNvPr id="5" name="Marcador de Posição de Conteúdo 3">
            <a:extLst>
              <a:ext uri="{FF2B5EF4-FFF2-40B4-BE49-F238E27FC236}">
                <a16:creationId xmlns:a16="http://schemas.microsoft.com/office/drawing/2014/main" id="{EFD6C55A-01F1-F713-DCE1-0BB5167243B0}"/>
              </a:ext>
            </a:extLst>
          </p:cNvPr>
          <p:cNvPicPr>
            <a:picLocks noChangeAspect="1"/>
          </p:cNvPicPr>
          <p:nvPr/>
        </p:nvPicPr>
        <p:blipFill>
          <a:blip r:embed="rId2"/>
          <a:stretch>
            <a:fillRect/>
          </a:stretch>
        </p:blipFill>
        <p:spPr>
          <a:xfrm>
            <a:off x="5173361" y="1772816"/>
            <a:ext cx="5609066" cy="4325488"/>
          </a:xfrm>
          <a:prstGeom prst="rect">
            <a:avLst/>
          </a:prstGeom>
        </p:spPr>
      </p:pic>
      <p:pic>
        <p:nvPicPr>
          <p:cNvPr id="10" name="Picture 9"/>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840416" y="6269479"/>
            <a:ext cx="1321675" cy="507523"/>
          </a:xfrm>
          <a:prstGeom prst="rect">
            <a:avLst/>
          </a:prstGeom>
        </p:spPr>
      </p:pic>
      <p:sp>
        <p:nvSpPr>
          <p:cNvPr id="11" name="TextBox 10">
            <a:extLst>
              <a:ext uri="{FF2B5EF4-FFF2-40B4-BE49-F238E27FC236}">
                <a16:creationId xmlns:a16="http://schemas.microsoft.com/office/drawing/2014/main" id="{50744632-F406-A3AE-01D2-6B896406A470}"/>
              </a:ext>
            </a:extLst>
          </p:cNvPr>
          <p:cNvSpPr txBox="1"/>
          <p:nvPr/>
        </p:nvSpPr>
        <p:spPr>
          <a:xfrm>
            <a:off x="335360" y="1628799"/>
            <a:ext cx="3810686" cy="369332"/>
          </a:xfrm>
          <a:prstGeom prst="rect">
            <a:avLst/>
          </a:prstGeom>
          <a:noFill/>
        </p:spPr>
        <p:txBody>
          <a:bodyPr wrap="square" rtlCol="0">
            <a:spAutoFit/>
          </a:bodyPr>
          <a:lstStyle/>
          <a:p>
            <a:r>
              <a:rPr lang="en-US" dirty="0"/>
              <a:t>Evidence of airways dysfunction</a:t>
            </a:r>
          </a:p>
        </p:txBody>
      </p:sp>
      <p:pic>
        <p:nvPicPr>
          <p:cNvPr id="1026" name="Picture 2" descr="Peak Flow Meter Miniwright Adult Cl3103388">
            <a:extLst>
              <a:ext uri="{FF2B5EF4-FFF2-40B4-BE49-F238E27FC236}">
                <a16:creationId xmlns:a16="http://schemas.microsoft.com/office/drawing/2014/main" id="{5DE7B2B5-1C07-B802-D73A-61599AF2A9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360" y="2230140"/>
            <a:ext cx="848350" cy="12904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italograph Micro Handheld Spirometer">
            <a:extLst>
              <a:ext uri="{FF2B5EF4-FFF2-40B4-BE49-F238E27FC236}">
                <a16:creationId xmlns:a16="http://schemas.microsoft.com/office/drawing/2014/main" id="{15C25516-BAB0-15FC-1B24-100D8CFDC4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683" y="4565288"/>
            <a:ext cx="1414387" cy="144426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uman lung function">
            <a:extLst>
              <a:ext uri="{FF2B5EF4-FFF2-40B4-BE49-F238E27FC236}">
                <a16:creationId xmlns:a16="http://schemas.microsoft.com/office/drawing/2014/main" id="{A88AC9A5-933E-51DC-CDD1-DB05B473711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243" t="9372" r="6353" b="4934"/>
          <a:stretch/>
        </p:blipFill>
        <p:spPr bwMode="auto">
          <a:xfrm>
            <a:off x="2105621" y="4437112"/>
            <a:ext cx="2857623" cy="157244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eak expiratory flow rate ...">
            <a:extLst>
              <a:ext uri="{FF2B5EF4-FFF2-40B4-BE49-F238E27FC236}">
                <a16:creationId xmlns:a16="http://schemas.microsoft.com/office/drawing/2014/main" id="{1348AA11-F5A5-A517-878B-790E14D89E8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7538" y="2126671"/>
            <a:ext cx="2502272" cy="1482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178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Hot Off The Press">
            <a:extLst>
              <a:ext uri="{FF2B5EF4-FFF2-40B4-BE49-F238E27FC236}">
                <a16:creationId xmlns:a16="http://schemas.microsoft.com/office/drawing/2014/main" id="{7FD411E6-93CF-8CAC-18F0-1FBBADD2C0E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3262" y="316487"/>
            <a:ext cx="5191911"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372F639A-267A-1E23-4BE7-8A3012EF3E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262" y="3934618"/>
            <a:ext cx="2478401" cy="25138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close-up of a newspaper&#10;&#10;Description automatically generated">
            <a:extLst>
              <a:ext uri="{FF2B5EF4-FFF2-40B4-BE49-F238E27FC236}">
                <a16:creationId xmlns:a16="http://schemas.microsoft.com/office/drawing/2014/main" id="{3FA890EF-01FC-926B-1F5F-39A036C13863}"/>
              </a:ext>
            </a:extLst>
          </p:cNvPr>
          <p:cNvPicPr>
            <a:picLocks noChangeAspect="1"/>
          </p:cNvPicPr>
          <p:nvPr/>
        </p:nvPicPr>
        <p:blipFill rotWithShape="1">
          <a:blip r:embed="rId4"/>
          <a:srcRect l="1098" b="23620"/>
          <a:stretch/>
        </p:blipFill>
        <p:spPr>
          <a:xfrm>
            <a:off x="6576193" y="519113"/>
            <a:ext cx="5425469" cy="5929312"/>
          </a:xfrm>
          <a:prstGeom prst="rect">
            <a:avLst/>
          </a:prstGeom>
        </p:spPr>
      </p:pic>
      <p:sp>
        <p:nvSpPr>
          <p:cNvPr id="8" name="TextBox 7">
            <a:extLst>
              <a:ext uri="{FF2B5EF4-FFF2-40B4-BE49-F238E27FC236}">
                <a16:creationId xmlns:a16="http://schemas.microsoft.com/office/drawing/2014/main" id="{36E261AF-ECBB-B75F-EC6D-A306A3FD21EC}"/>
              </a:ext>
            </a:extLst>
          </p:cNvPr>
          <p:cNvSpPr txBox="1"/>
          <p:nvPr/>
        </p:nvSpPr>
        <p:spPr>
          <a:xfrm>
            <a:off x="3523049" y="4717037"/>
            <a:ext cx="305314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available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srgbClr val="0000FF"/>
                </a:solidFill>
                <a:effectLst/>
                <a:uLnTx/>
                <a:uFillTx/>
                <a:latin typeface="Calibri" panose="020F0502020204030204" pitchFamily="34" charset="0"/>
                <a:ea typeface="+mn-ea"/>
                <a:cs typeface="+mn-cs"/>
                <a:hlinkClick r:id="rId5"/>
              </a:rPr>
              <a:t>https://www.ipcrg.org/DTH15</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6185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a:xfrm>
            <a:off x="551384" y="1773560"/>
            <a:ext cx="10226337" cy="4392762"/>
          </a:xfrm>
        </p:spPr>
        <p:txBody>
          <a:bodyPr/>
          <a:lstStyle/>
          <a:p>
            <a:pPr marL="457200" indent="-457200">
              <a:buFont typeface="Arial" panose="020B0604020202020204" pitchFamily="34" charset="0"/>
              <a:buChar char="•"/>
            </a:pPr>
            <a:r>
              <a:rPr lang="en-US" sz="2800" dirty="0"/>
              <a:t>The asthma (jigsaw) puzzle is a new teaching and learning </a:t>
            </a:r>
            <a:r>
              <a:rPr lang="en-US" sz="2800" b="1" dirty="0"/>
              <a:t>strategy</a:t>
            </a:r>
            <a:r>
              <a:rPr lang="en-US" sz="2800" dirty="0"/>
              <a:t>- it is not comprehensive</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Created using a context-specific problem-solving diagnostic process reinforcing pattern recognition</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Enables primary care practitioners  to visualize the clinical picture and decide on the likelihood of an asthma diagnosis</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Further tools are being developed using the puzzle metaphor</a:t>
            </a:r>
          </a:p>
          <a:p>
            <a:endParaRPr lang="en-AU" sz="2800" dirty="0"/>
          </a:p>
        </p:txBody>
      </p:sp>
      <p:sp>
        <p:nvSpPr>
          <p:cNvPr id="4" name="Text Placeholder 3">
            <a:extLst>
              <a:ext uri="{FF2B5EF4-FFF2-40B4-BE49-F238E27FC236}">
                <a16:creationId xmlns:a16="http://schemas.microsoft.com/office/drawing/2014/main" id="{3239336E-81F0-471C-BBF5-7815A5DBD17E}"/>
              </a:ext>
            </a:extLst>
          </p:cNvPr>
          <p:cNvSpPr txBox="1">
            <a:spLocks noGrp="1"/>
          </p:cNvSpPr>
          <p:nvPr>
            <p:ph type="body" sz="quarter" idx="10"/>
          </p:nvPr>
        </p:nvSpPr>
        <p:spPr>
          <a:xfrm>
            <a:off x="419488" y="332656"/>
            <a:ext cx="10225781" cy="1231106"/>
          </a:xfrm>
          <a:prstGeom prst="rect">
            <a:avLst/>
          </a:prstGeom>
          <a:noFill/>
        </p:spPr>
        <p:txBody>
          <a:bodyPr wrap="square" rtlCol="0">
            <a:spAutoFit/>
          </a:bodyPr>
          <a:lstStyle/>
          <a:p>
            <a:pPr algn="ctr"/>
            <a:r>
              <a:rPr lang="en-GB" sz="3200" dirty="0"/>
              <a:t> </a:t>
            </a:r>
            <a:r>
              <a:rPr lang="en-GB" sz="3200" dirty="0">
                <a:solidFill>
                  <a:srgbClr val="FF0000"/>
                </a:solidFill>
              </a:rPr>
              <a:t>Summary: developing a teaching and learning tool to support asthma diagnosis</a:t>
            </a:r>
            <a:endParaRPr lang="en-US" sz="3200" b="1" dirty="0">
              <a:solidFill>
                <a:srgbClr val="FF0000"/>
              </a:solidFill>
              <a:latin typeface="Avenir" panose="02000503020000020003"/>
            </a:endParaRPr>
          </a:p>
        </p:txBody>
      </p:sp>
      <p:pic>
        <p:nvPicPr>
          <p:cNvPr id="5" name="Picture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984432" y="6199574"/>
            <a:ext cx="1321675" cy="507523"/>
          </a:xfrm>
          <a:prstGeom prst="rect">
            <a:avLst/>
          </a:prstGeom>
        </p:spPr>
      </p:pic>
    </p:spTree>
    <p:extLst>
      <p:ext uri="{BB962C8B-B14F-4D97-AF65-F5344CB8AC3E}">
        <p14:creationId xmlns:p14="http://schemas.microsoft.com/office/powerpoint/2010/main" val="2486842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1DB54-2F9C-1CA4-7D1A-8989AD3C044E}"/>
              </a:ext>
            </a:extLst>
          </p:cNvPr>
          <p:cNvSpPr>
            <a:spLocks noGrp="1"/>
          </p:cNvSpPr>
          <p:nvPr>
            <p:ph type="title"/>
          </p:nvPr>
        </p:nvSpPr>
        <p:spPr>
          <a:xfrm>
            <a:off x="479376" y="404664"/>
            <a:ext cx="9580033" cy="936104"/>
          </a:xfrm>
        </p:spPr>
        <p:txBody>
          <a:bodyPr>
            <a:normAutofit fontScale="90000"/>
          </a:bodyPr>
          <a:lstStyle/>
          <a:p>
            <a:r>
              <a:rPr lang="en-US" sz="2800" i="0" dirty="0">
                <a:latin typeface="+mn-lt"/>
              </a:rPr>
              <a:t>Case : John is a 21 year old man</a:t>
            </a:r>
            <a:br>
              <a:rPr lang="en-US" sz="2800" i="0" dirty="0">
                <a:latin typeface="+mn-lt"/>
              </a:rPr>
            </a:br>
            <a:r>
              <a:rPr lang="en-US" sz="2800" i="0" dirty="0">
                <a:latin typeface="+mn-lt"/>
              </a:rPr>
              <a:t> “ Please may I have some more salbutamol? As many as you can give me. I've had asthma for many years”</a:t>
            </a:r>
            <a:br>
              <a:rPr lang="en-US" sz="2800" i="0" dirty="0">
                <a:latin typeface="+mn-lt"/>
              </a:rPr>
            </a:br>
            <a:br>
              <a:rPr lang="en-US" sz="2800" i="0" dirty="0">
                <a:latin typeface="+mn-lt"/>
              </a:rPr>
            </a:br>
            <a:r>
              <a:rPr lang="en-US" sz="2000" i="0" dirty="0">
                <a:latin typeface="+mn-lt"/>
              </a:rPr>
              <a:t>He has symptoms of cough, wheeze, </a:t>
            </a:r>
            <a:r>
              <a:rPr lang="en-US" sz="2000" i="0" dirty="0" err="1">
                <a:latin typeface="+mn-lt"/>
              </a:rPr>
              <a:t>SoB</a:t>
            </a:r>
            <a:r>
              <a:rPr lang="en-US" sz="2000" i="0" dirty="0">
                <a:latin typeface="+mn-lt"/>
              </a:rPr>
              <a:t> on exertion tight chest and wakes most nights</a:t>
            </a:r>
            <a:br>
              <a:rPr lang="en-US" sz="2000" i="0" dirty="0">
                <a:latin typeface="+mn-lt"/>
              </a:rPr>
            </a:br>
            <a:br>
              <a:rPr lang="en-US" sz="2000" i="0" dirty="0">
                <a:latin typeface="+mn-lt"/>
              </a:rPr>
            </a:br>
            <a:r>
              <a:rPr lang="en-US" sz="2000" i="0" dirty="0">
                <a:latin typeface="+mn-lt"/>
              </a:rPr>
              <a:t>He has:</a:t>
            </a:r>
            <a:br>
              <a:rPr lang="en-US" sz="2000" i="0" dirty="0">
                <a:latin typeface="+mn-lt"/>
              </a:rPr>
            </a:br>
            <a:r>
              <a:rPr lang="en-US" sz="2000" i="0" dirty="0">
                <a:latin typeface="+mn-lt"/>
              </a:rPr>
              <a:t>never been admitted to hospital for asthma, but has had several ED presentations – treated with oral steroids</a:t>
            </a:r>
            <a:br>
              <a:rPr lang="en-US" sz="2000" i="0" dirty="0">
                <a:latin typeface="+mn-lt"/>
              </a:rPr>
            </a:br>
            <a:r>
              <a:rPr lang="en-US" sz="2000" i="0" dirty="0">
                <a:latin typeface="+mn-lt"/>
              </a:rPr>
              <a:t>current hay fever/allergic rhinitis</a:t>
            </a:r>
            <a:br>
              <a:rPr lang="en-US" sz="2000" i="0" dirty="0">
                <a:latin typeface="+mn-lt"/>
              </a:rPr>
            </a:br>
            <a:r>
              <a:rPr lang="en-US" sz="2000" i="0" dirty="0">
                <a:latin typeface="+mn-lt"/>
              </a:rPr>
              <a:t>eczema as a child</a:t>
            </a:r>
            <a:br>
              <a:rPr lang="en-US" sz="2000" i="0" dirty="0">
                <a:latin typeface="+mn-lt"/>
              </a:rPr>
            </a:br>
            <a:r>
              <a:rPr lang="en-US" sz="2000" i="0" dirty="0">
                <a:latin typeface="+mn-lt"/>
              </a:rPr>
              <a:t>never smoked </a:t>
            </a:r>
            <a:br>
              <a:rPr lang="en-US" sz="2000" i="0" dirty="0">
                <a:latin typeface="+mn-lt"/>
              </a:rPr>
            </a:br>
            <a:r>
              <a:rPr lang="en-US" sz="2000" i="0" dirty="0">
                <a:latin typeface="+mn-lt"/>
              </a:rPr>
              <a:t>works as a delivery driver</a:t>
            </a:r>
            <a:br>
              <a:rPr lang="en-US" sz="2000" i="0" dirty="0">
                <a:latin typeface="+mn-lt"/>
              </a:rPr>
            </a:br>
            <a:r>
              <a:rPr lang="en-US" sz="2000" i="0" dirty="0">
                <a:latin typeface="+mn-lt"/>
              </a:rPr>
              <a:t>rarely socializes, no hobbies </a:t>
            </a:r>
            <a:br>
              <a:rPr lang="en-US" sz="2000" i="0" dirty="0">
                <a:latin typeface="+mn-lt"/>
              </a:rPr>
            </a:br>
            <a:r>
              <a:rPr lang="en-US" sz="2000" i="0" dirty="0">
                <a:latin typeface="+mn-lt"/>
              </a:rPr>
              <a:t>anxious </a:t>
            </a:r>
            <a:br>
              <a:rPr lang="en-US" sz="2000" i="0" dirty="0">
                <a:latin typeface="+mn-lt"/>
              </a:rPr>
            </a:br>
            <a:r>
              <a:rPr lang="en-US" sz="2000" i="0" dirty="0">
                <a:latin typeface="+mn-lt"/>
              </a:rPr>
              <a:t>chest clear  pulse 76 </a:t>
            </a:r>
            <a:br>
              <a:rPr lang="en-US" sz="2000" i="0" dirty="0">
                <a:latin typeface="+mn-lt"/>
              </a:rPr>
            </a:br>
            <a:r>
              <a:rPr lang="en-US" sz="2000" i="0" dirty="0">
                <a:latin typeface="+mn-lt"/>
              </a:rPr>
              <a:t>PEFR  580 (exp 620)</a:t>
            </a:r>
            <a:br>
              <a:rPr lang="en-US" sz="2000" i="0" dirty="0">
                <a:latin typeface="+mn-lt"/>
              </a:rPr>
            </a:br>
            <a:br>
              <a:rPr lang="en-US" sz="2800" i="0" dirty="0">
                <a:latin typeface="+mn-lt"/>
              </a:rPr>
            </a:br>
            <a:br>
              <a:rPr lang="en-US" sz="2800" i="0" dirty="0">
                <a:latin typeface="+mn-lt"/>
              </a:rPr>
            </a:br>
            <a:endParaRPr lang="en-US" sz="2800" i="0" dirty="0">
              <a:latin typeface="+mn-lt"/>
            </a:endParaRPr>
          </a:p>
        </p:txBody>
      </p:sp>
      <p:pic>
        <p:nvPicPr>
          <p:cNvPr id="5" name="Picture 4" descr="Icon&#10;&#10;Description automatically generated">
            <a:extLst>
              <a:ext uri="{FF2B5EF4-FFF2-40B4-BE49-F238E27FC236}">
                <a16:creationId xmlns:a16="http://schemas.microsoft.com/office/drawing/2014/main" id="{37FD230C-F411-34DE-7142-632E60138145}"/>
              </a:ext>
            </a:extLst>
          </p:cNvPr>
          <p:cNvPicPr>
            <a:picLocks noChangeAspect="1"/>
          </p:cNvPicPr>
          <p:nvPr/>
        </p:nvPicPr>
        <p:blipFill>
          <a:blip r:embed="rId2"/>
          <a:stretch>
            <a:fillRect/>
          </a:stretch>
        </p:blipFill>
        <p:spPr>
          <a:xfrm rot="7410528" flipH="1" flipV="1">
            <a:off x="7077220" y="3629751"/>
            <a:ext cx="641115" cy="940302"/>
          </a:xfrm>
          <a:prstGeom prst="rect">
            <a:avLst/>
          </a:prstGeom>
        </p:spPr>
      </p:pic>
      <p:sp>
        <p:nvSpPr>
          <p:cNvPr id="6" name="TextBox 5">
            <a:extLst>
              <a:ext uri="{FF2B5EF4-FFF2-40B4-BE49-F238E27FC236}">
                <a16:creationId xmlns:a16="http://schemas.microsoft.com/office/drawing/2014/main" id="{323AE3FA-D8C2-DF7B-E4AD-0EA2109F3425}"/>
              </a:ext>
            </a:extLst>
          </p:cNvPr>
          <p:cNvSpPr txBox="1"/>
          <p:nvPr/>
        </p:nvSpPr>
        <p:spPr>
          <a:xfrm rot="7410528" flipH="1" flipV="1">
            <a:off x="10047551" y="2709416"/>
            <a:ext cx="762229" cy="107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Nocturnal</a:t>
            </a:r>
          </a:p>
        </p:txBody>
      </p:sp>
      <p:pic>
        <p:nvPicPr>
          <p:cNvPr id="7" name="Picture 6" descr="Icon&#10;&#10;Description automatically generated">
            <a:extLst>
              <a:ext uri="{FF2B5EF4-FFF2-40B4-BE49-F238E27FC236}">
                <a16:creationId xmlns:a16="http://schemas.microsoft.com/office/drawing/2014/main" id="{ED0EA330-7953-40E5-B40C-4295BA4E32A8}"/>
              </a:ext>
            </a:extLst>
          </p:cNvPr>
          <p:cNvPicPr>
            <a:picLocks noChangeAspect="1"/>
          </p:cNvPicPr>
          <p:nvPr/>
        </p:nvPicPr>
        <p:blipFill>
          <a:blip r:embed="rId2"/>
          <a:stretch>
            <a:fillRect/>
          </a:stretch>
        </p:blipFill>
        <p:spPr>
          <a:xfrm flipH="1" flipV="1">
            <a:off x="7228143" y="3892208"/>
            <a:ext cx="641115" cy="940302"/>
          </a:xfrm>
          <a:prstGeom prst="rect">
            <a:avLst/>
          </a:prstGeom>
        </p:spPr>
      </p:pic>
      <p:pic>
        <p:nvPicPr>
          <p:cNvPr id="8" name="Picture 7" descr="Icon&#10;&#10;Description automatically generated">
            <a:extLst>
              <a:ext uri="{FF2B5EF4-FFF2-40B4-BE49-F238E27FC236}">
                <a16:creationId xmlns:a16="http://schemas.microsoft.com/office/drawing/2014/main" id="{6AEAD3A8-41FA-EB46-BE79-E013374F6EB3}"/>
              </a:ext>
            </a:extLst>
          </p:cNvPr>
          <p:cNvPicPr>
            <a:picLocks noChangeAspect="1"/>
          </p:cNvPicPr>
          <p:nvPr/>
        </p:nvPicPr>
        <p:blipFill>
          <a:blip r:embed="rId2"/>
          <a:stretch>
            <a:fillRect/>
          </a:stretch>
        </p:blipFill>
        <p:spPr>
          <a:xfrm flipH="1" flipV="1">
            <a:off x="5775442" y="3892208"/>
            <a:ext cx="641115" cy="940302"/>
          </a:xfrm>
          <a:prstGeom prst="rect">
            <a:avLst/>
          </a:prstGeom>
        </p:spPr>
      </p:pic>
      <p:pic>
        <p:nvPicPr>
          <p:cNvPr id="9" name="Picture 8" descr="Icon&#10;&#10;Description automatically generated">
            <a:extLst>
              <a:ext uri="{FF2B5EF4-FFF2-40B4-BE49-F238E27FC236}">
                <a16:creationId xmlns:a16="http://schemas.microsoft.com/office/drawing/2014/main" id="{2CD9E798-25DA-F8E0-8BC8-6E1CBAD0D68D}"/>
              </a:ext>
            </a:extLst>
          </p:cNvPr>
          <p:cNvPicPr>
            <a:picLocks noChangeAspect="1"/>
          </p:cNvPicPr>
          <p:nvPr/>
        </p:nvPicPr>
        <p:blipFill>
          <a:blip r:embed="rId2"/>
          <a:stretch>
            <a:fillRect/>
          </a:stretch>
        </p:blipFill>
        <p:spPr>
          <a:xfrm rot="4245990" flipH="1" flipV="1">
            <a:off x="3436227" y="5110527"/>
            <a:ext cx="641115" cy="940302"/>
          </a:xfrm>
          <a:prstGeom prst="rect">
            <a:avLst/>
          </a:prstGeom>
        </p:spPr>
      </p:pic>
      <p:pic>
        <p:nvPicPr>
          <p:cNvPr id="10" name="Picture 9" descr="Icon&#10;&#10;Description automatically generated">
            <a:extLst>
              <a:ext uri="{FF2B5EF4-FFF2-40B4-BE49-F238E27FC236}">
                <a16:creationId xmlns:a16="http://schemas.microsoft.com/office/drawing/2014/main" id="{75867835-0CB2-730F-C818-965FA927676E}"/>
              </a:ext>
            </a:extLst>
          </p:cNvPr>
          <p:cNvPicPr>
            <a:picLocks noChangeAspect="1"/>
          </p:cNvPicPr>
          <p:nvPr/>
        </p:nvPicPr>
        <p:blipFill>
          <a:blip r:embed="rId2"/>
          <a:stretch>
            <a:fillRect/>
          </a:stretch>
        </p:blipFill>
        <p:spPr>
          <a:xfrm rot="5400000" flipH="1" flipV="1">
            <a:off x="8354624" y="3346526"/>
            <a:ext cx="641115" cy="940302"/>
          </a:xfrm>
          <a:prstGeom prst="rect">
            <a:avLst/>
          </a:prstGeom>
        </p:spPr>
      </p:pic>
      <p:pic>
        <p:nvPicPr>
          <p:cNvPr id="11" name="Picture 10" descr="Icon&#10;&#10;Description automatically generated">
            <a:extLst>
              <a:ext uri="{FF2B5EF4-FFF2-40B4-BE49-F238E27FC236}">
                <a16:creationId xmlns:a16="http://schemas.microsoft.com/office/drawing/2014/main" id="{0F81FBA9-7825-6D96-1290-2DD58F97CC03}"/>
              </a:ext>
            </a:extLst>
          </p:cNvPr>
          <p:cNvPicPr>
            <a:picLocks noChangeAspect="1"/>
          </p:cNvPicPr>
          <p:nvPr/>
        </p:nvPicPr>
        <p:blipFill>
          <a:blip r:embed="rId2"/>
          <a:stretch>
            <a:fillRect/>
          </a:stretch>
        </p:blipFill>
        <p:spPr>
          <a:xfrm flipH="1" flipV="1">
            <a:off x="3363406" y="3767186"/>
            <a:ext cx="641115" cy="940302"/>
          </a:xfrm>
          <a:prstGeom prst="rect">
            <a:avLst/>
          </a:prstGeom>
        </p:spPr>
      </p:pic>
      <p:pic>
        <p:nvPicPr>
          <p:cNvPr id="12" name="Picture 11" descr="Icon&#10;&#10;Description automatically generated">
            <a:extLst>
              <a:ext uri="{FF2B5EF4-FFF2-40B4-BE49-F238E27FC236}">
                <a16:creationId xmlns:a16="http://schemas.microsoft.com/office/drawing/2014/main" id="{34053AA4-D2F3-6423-34E9-E7534F7EE208}"/>
              </a:ext>
            </a:extLst>
          </p:cNvPr>
          <p:cNvPicPr>
            <a:picLocks noChangeAspect="1"/>
          </p:cNvPicPr>
          <p:nvPr/>
        </p:nvPicPr>
        <p:blipFill>
          <a:blip r:embed="rId2"/>
          <a:stretch>
            <a:fillRect/>
          </a:stretch>
        </p:blipFill>
        <p:spPr>
          <a:xfrm rot="9341794" flipH="1" flipV="1">
            <a:off x="8377295" y="4348824"/>
            <a:ext cx="641115" cy="940302"/>
          </a:xfrm>
          <a:prstGeom prst="rect">
            <a:avLst/>
          </a:prstGeom>
        </p:spPr>
      </p:pic>
      <p:pic>
        <p:nvPicPr>
          <p:cNvPr id="13" name="Picture 12" descr="Icon&#10;&#10;Description automatically generated">
            <a:extLst>
              <a:ext uri="{FF2B5EF4-FFF2-40B4-BE49-F238E27FC236}">
                <a16:creationId xmlns:a16="http://schemas.microsoft.com/office/drawing/2014/main" id="{83A18BE6-1624-F082-302C-4000F99416CC}"/>
              </a:ext>
            </a:extLst>
          </p:cNvPr>
          <p:cNvPicPr>
            <a:picLocks noChangeAspect="1"/>
          </p:cNvPicPr>
          <p:nvPr/>
        </p:nvPicPr>
        <p:blipFill>
          <a:blip r:embed="rId2"/>
          <a:stretch>
            <a:fillRect/>
          </a:stretch>
        </p:blipFill>
        <p:spPr>
          <a:xfrm rot="19592001" flipH="1" flipV="1">
            <a:off x="5292333" y="4258255"/>
            <a:ext cx="641115" cy="940302"/>
          </a:xfrm>
          <a:prstGeom prst="rect">
            <a:avLst/>
          </a:prstGeom>
        </p:spPr>
      </p:pic>
      <p:pic>
        <p:nvPicPr>
          <p:cNvPr id="14" name="Picture 13" descr="Icon&#10;&#10;Description automatically generated">
            <a:extLst>
              <a:ext uri="{FF2B5EF4-FFF2-40B4-BE49-F238E27FC236}">
                <a16:creationId xmlns:a16="http://schemas.microsoft.com/office/drawing/2014/main" id="{9B8C11FE-DB5D-EA1B-0494-650C68C6D8AB}"/>
              </a:ext>
            </a:extLst>
          </p:cNvPr>
          <p:cNvPicPr>
            <a:picLocks noChangeAspect="1"/>
          </p:cNvPicPr>
          <p:nvPr/>
        </p:nvPicPr>
        <p:blipFill>
          <a:blip r:embed="rId2"/>
          <a:stretch>
            <a:fillRect/>
          </a:stretch>
        </p:blipFill>
        <p:spPr>
          <a:xfrm rot="3120084" flipH="1" flipV="1">
            <a:off x="6817097" y="5192146"/>
            <a:ext cx="641115" cy="940302"/>
          </a:xfrm>
          <a:prstGeom prst="rect">
            <a:avLst/>
          </a:prstGeom>
        </p:spPr>
      </p:pic>
      <p:pic>
        <p:nvPicPr>
          <p:cNvPr id="15" name="Picture 14" descr="Icon&#10;&#10;Description automatically generated">
            <a:extLst>
              <a:ext uri="{FF2B5EF4-FFF2-40B4-BE49-F238E27FC236}">
                <a16:creationId xmlns:a16="http://schemas.microsoft.com/office/drawing/2014/main" id="{9505F631-EB60-A912-C8CA-6938698DC53F}"/>
              </a:ext>
            </a:extLst>
          </p:cNvPr>
          <p:cNvPicPr>
            <a:picLocks noChangeAspect="1"/>
          </p:cNvPicPr>
          <p:nvPr/>
        </p:nvPicPr>
        <p:blipFill>
          <a:blip r:embed="rId2"/>
          <a:stretch>
            <a:fillRect/>
          </a:stretch>
        </p:blipFill>
        <p:spPr>
          <a:xfrm rot="20028822" flipH="1" flipV="1">
            <a:off x="9701509" y="4259081"/>
            <a:ext cx="641115" cy="940302"/>
          </a:xfrm>
          <a:prstGeom prst="rect">
            <a:avLst/>
          </a:prstGeom>
        </p:spPr>
      </p:pic>
      <p:pic>
        <p:nvPicPr>
          <p:cNvPr id="16" name="Picture 15" descr="Icon&#10;&#10;Description automatically generated">
            <a:extLst>
              <a:ext uri="{FF2B5EF4-FFF2-40B4-BE49-F238E27FC236}">
                <a16:creationId xmlns:a16="http://schemas.microsoft.com/office/drawing/2014/main" id="{5EE09DCF-EB4E-A680-B93E-B499A00FE1CA}"/>
              </a:ext>
            </a:extLst>
          </p:cNvPr>
          <p:cNvPicPr>
            <a:picLocks noChangeAspect="1"/>
          </p:cNvPicPr>
          <p:nvPr/>
        </p:nvPicPr>
        <p:blipFill>
          <a:blip r:embed="rId2"/>
          <a:stretch>
            <a:fillRect/>
          </a:stretch>
        </p:blipFill>
        <p:spPr>
          <a:xfrm flipH="1" flipV="1">
            <a:off x="7952702" y="5743633"/>
            <a:ext cx="641115" cy="940302"/>
          </a:xfrm>
          <a:prstGeom prst="rect">
            <a:avLst/>
          </a:prstGeom>
        </p:spPr>
      </p:pic>
      <p:sp>
        <p:nvSpPr>
          <p:cNvPr id="17" name="TextBox 16">
            <a:extLst>
              <a:ext uri="{FF2B5EF4-FFF2-40B4-BE49-F238E27FC236}">
                <a16:creationId xmlns:a16="http://schemas.microsoft.com/office/drawing/2014/main" id="{EA82A928-3B44-2474-D1D9-B588D0F594F1}"/>
              </a:ext>
            </a:extLst>
          </p:cNvPr>
          <p:cNvSpPr txBox="1"/>
          <p:nvPr/>
        </p:nvSpPr>
        <p:spPr>
          <a:xfrm rot="19440767" flipH="1" flipV="1">
            <a:off x="698688" y="2684821"/>
            <a:ext cx="290502" cy="1231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Tight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chest</a:t>
            </a:r>
          </a:p>
        </p:txBody>
      </p:sp>
      <p:sp>
        <p:nvSpPr>
          <p:cNvPr id="18" name="TextBox 17">
            <a:extLst>
              <a:ext uri="{FF2B5EF4-FFF2-40B4-BE49-F238E27FC236}">
                <a16:creationId xmlns:a16="http://schemas.microsoft.com/office/drawing/2014/main" id="{B3E74012-E998-4AB2-31BA-CF6AE2B0E041}"/>
              </a:ext>
            </a:extLst>
          </p:cNvPr>
          <p:cNvSpPr txBox="1"/>
          <p:nvPr/>
        </p:nvSpPr>
        <p:spPr>
          <a:xfrm rot="19592001" flipH="1" flipV="1">
            <a:off x="5166081" y="3501701"/>
            <a:ext cx="332896" cy="107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Cough</a:t>
            </a:r>
          </a:p>
        </p:txBody>
      </p:sp>
      <p:sp>
        <p:nvSpPr>
          <p:cNvPr id="19" name="TextBox 18">
            <a:extLst>
              <a:ext uri="{FF2B5EF4-FFF2-40B4-BE49-F238E27FC236}">
                <a16:creationId xmlns:a16="http://schemas.microsoft.com/office/drawing/2014/main" id="{CB8F43C0-4999-282B-1219-A3C65D9F91AA}"/>
              </a:ext>
            </a:extLst>
          </p:cNvPr>
          <p:cNvSpPr txBox="1"/>
          <p:nvPr/>
        </p:nvSpPr>
        <p:spPr>
          <a:xfrm rot="9341794" flipH="1" flipV="1">
            <a:off x="363620" y="4419236"/>
            <a:ext cx="518324" cy="1231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Exercise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     </a:t>
            </a:r>
            <a:r>
              <a:rPr kumimoji="0" lang="en-US" sz="100" b="0" i="0" u="none" strike="noStrike" kern="1200" cap="none" spc="0" normalizeH="0" baseline="0" noProof="0" dirty="0" err="1">
                <a:ln>
                  <a:noFill/>
                </a:ln>
                <a:solidFill>
                  <a:schemeClr val="accent2"/>
                </a:solidFill>
                <a:effectLst/>
                <a:uLnTx/>
                <a:uFillTx/>
                <a:latin typeface="Arial"/>
                <a:ea typeface="+mn-ea"/>
                <a:cs typeface="+mn-cs"/>
              </a:rPr>
              <a:t>Sx</a:t>
            </a:r>
            <a:endParaRPr kumimoji="0" lang="en-US" sz="100" b="0" i="0" u="none" strike="noStrike" kern="1200" cap="none" spc="0" normalizeH="0" baseline="0" noProof="0" dirty="0">
              <a:ln>
                <a:noFill/>
              </a:ln>
              <a:solidFill>
                <a:schemeClr val="accent2"/>
              </a:solidFill>
              <a:effectLst/>
              <a:uLnTx/>
              <a:uFillTx/>
              <a:latin typeface="Arial"/>
              <a:ea typeface="+mn-ea"/>
              <a:cs typeface="+mn-cs"/>
            </a:endParaRPr>
          </a:p>
        </p:txBody>
      </p:sp>
      <p:sp>
        <p:nvSpPr>
          <p:cNvPr id="20" name="TextBox 19">
            <a:extLst>
              <a:ext uri="{FF2B5EF4-FFF2-40B4-BE49-F238E27FC236}">
                <a16:creationId xmlns:a16="http://schemas.microsoft.com/office/drawing/2014/main" id="{B842B957-149A-CBEA-7706-51C95994FF51}"/>
              </a:ext>
            </a:extLst>
          </p:cNvPr>
          <p:cNvSpPr txBox="1"/>
          <p:nvPr/>
        </p:nvSpPr>
        <p:spPr>
          <a:xfrm flipH="1" flipV="1">
            <a:off x="5884482" y="3381236"/>
            <a:ext cx="565492" cy="1384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Exercise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schemeClr val="accent2"/>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intolerance</a:t>
            </a:r>
          </a:p>
        </p:txBody>
      </p:sp>
      <p:sp>
        <p:nvSpPr>
          <p:cNvPr id="21" name="TextBox 20">
            <a:extLst>
              <a:ext uri="{FF2B5EF4-FFF2-40B4-BE49-F238E27FC236}">
                <a16:creationId xmlns:a16="http://schemas.microsoft.com/office/drawing/2014/main" id="{64DC786E-87E3-05F7-4C67-D69523A7898C}"/>
              </a:ext>
            </a:extLst>
          </p:cNvPr>
          <p:cNvSpPr txBox="1"/>
          <p:nvPr/>
        </p:nvSpPr>
        <p:spPr>
          <a:xfrm rot="4245990" flipH="1" flipV="1">
            <a:off x="4521085" y="5544120"/>
            <a:ext cx="743806" cy="107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err="1">
                <a:ln>
                  <a:noFill/>
                </a:ln>
                <a:solidFill>
                  <a:schemeClr val="accent2"/>
                </a:solidFill>
                <a:effectLst/>
                <a:uLnTx/>
                <a:uFillTx/>
                <a:latin typeface="Arial"/>
                <a:ea typeface="+mn-ea"/>
                <a:cs typeface="+mn-cs"/>
              </a:rPr>
              <a:t>Hayfever</a:t>
            </a:r>
            <a:endParaRPr kumimoji="0" lang="en-US" sz="100" b="0" i="0" u="none" strike="noStrike" kern="1200" cap="none" spc="0" normalizeH="0" baseline="0" noProof="0" dirty="0">
              <a:ln>
                <a:noFill/>
              </a:ln>
              <a:solidFill>
                <a:schemeClr val="accent2"/>
              </a:solidFill>
              <a:effectLst/>
              <a:uLnTx/>
              <a:uFillTx/>
              <a:latin typeface="Arial"/>
              <a:ea typeface="+mn-ea"/>
              <a:cs typeface="+mn-cs"/>
            </a:endParaRPr>
          </a:p>
        </p:txBody>
      </p:sp>
      <p:sp>
        <p:nvSpPr>
          <p:cNvPr id="22" name="TextBox 21">
            <a:extLst>
              <a:ext uri="{FF2B5EF4-FFF2-40B4-BE49-F238E27FC236}">
                <a16:creationId xmlns:a16="http://schemas.microsoft.com/office/drawing/2014/main" id="{0C188608-C8A0-5D8E-F9B6-8E212AF8136B}"/>
              </a:ext>
            </a:extLst>
          </p:cNvPr>
          <p:cNvSpPr txBox="1"/>
          <p:nvPr/>
        </p:nvSpPr>
        <p:spPr>
          <a:xfrm flipH="1" flipV="1">
            <a:off x="7552517" y="5805254"/>
            <a:ext cx="518324" cy="107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Atopy</a:t>
            </a:r>
          </a:p>
        </p:txBody>
      </p:sp>
      <p:sp>
        <p:nvSpPr>
          <p:cNvPr id="23" name="TextBox 22">
            <a:extLst>
              <a:ext uri="{FF2B5EF4-FFF2-40B4-BE49-F238E27FC236}">
                <a16:creationId xmlns:a16="http://schemas.microsoft.com/office/drawing/2014/main" id="{F95537EA-8B92-B4F0-288D-14B0207569C1}"/>
              </a:ext>
            </a:extLst>
          </p:cNvPr>
          <p:cNvSpPr txBox="1"/>
          <p:nvPr/>
        </p:nvSpPr>
        <p:spPr>
          <a:xfrm flipH="1" flipV="1">
            <a:off x="7414074" y="3483184"/>
            <a:ext cx="518324" cy="107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Eczema</a:t>
            </a:r>
          </a:p>
        </p:txBody>
      </p:sp>
      <p:sp>
        <p:nvSpPr>
          <p:cNvPr id="24" name="TextBox 23">
            <a:extLst>
              <a:ext uri="{FF2B5EF4-FFF2-40B4-BE49-F238E27FC236}">
                <a16:creationId xmlns:a16="http://schemas.microsoft.com/office/drawing/2014/main" id="{925F87AD-FC4C-D5BD-0A99-94DD3BC0C65B}"/>
              </a:ext>
            </a:extLst>
          </p:cNvPr>
          <p:cNvSpPr txBox="1"/>
          <p:nvPr/>
        </p:nvSpPr>
        <p:spPr>
          <a:xfrm rot="16866266" flipH="1" flipV="1">
            <a:off x="3484924" y="6345219"/>
            <a:ext cx="743806" cy="107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Wheeze</a:t>
            </a:r>
          </a:p>
        </p:txBody>
      </p:sp>
      <p:sp>
        <p:nvSpPr>
          <p:cNvPr id="25" name="TextBox 24">
            <a:extLst>
              <a:ext uri="{FF2B5EF4-FFF2-40B4-BE49-F238E27FC236}">
                <a16:creationId xmlns:a16="http://schemas.microsoft.com/office/drawing/2014/main" id="{53414F0E-02D5-87AD-6011-3CE8BBE4E668}"/>
              </a:ext>
            </a:extLst>
          </p:cNvPr>
          <p:cNvSpPr txBox="1"/>
          <p:nvPr/>
        </p:nvSpPr>
        <p:spPr>
          <a:xfrm rot="2011359" flipH="1" flipV="1">
            <a:off x="230470" y="4863737"/>
            <a:ext cx="518324" cy="107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Fatigue</a:t>
            </a:r>
          </a:p>
        </p:txBody>
      </p:sp>
      <p:sp>
        <p:nvSpPr>
          <p:cNvPr id="26" name="TextBox 25">
            <a:extLst>
              <a:ext uri="{FF2B5EF4-FFF2-40B4-BE49-F238E27FC236}">
                <a16:creationId xmlns:a16="http://schemas.microsoft.com/office/drawing/2014/main" id="{8D7C032C-FFFB-AC2F-4BCF-B425986EF322}"/>
              </a:ext>
            </a:extLst>
          </p:cNvPr>
          <p:cNvSpPr txBox="1"/>
          <p:nvPr/>
        </p:nvSpPr>
        <p:spPr>
          <a:xfrm rot="20844983" flipH="1" flipV="1">
            <a:off x="1632212" y="5677800"/>
            <a:ext cx="518324" cy="107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Rhinitis</a:t>
            </a:r>
          </a:p>
        </p:txBody>
      </p:sp>
      <p:pic>
        <p:nvPicPr>
          <p:cNvPr id="27" name="Picture 26" descr="Icon&#10;&#10;Description automatically generated">
            <a:extLst>
              <a:ext uri="{FF2B5EF4-FFF2-40B4-BE49-F238E27FC236}">
                <a16:creationId xmlns:a16="http://schemas.microsoft.com/office/drawing/2014/main" id="{C57AAC65-FE08-C346-B3FD-A175C9975341}"/>
              </a:ext>
            </a:extLst>
          </p:cNvPr>
          <p:cNvPicPr>
            <a:picLocks noChangeAspect="1"/>
          </p:cNvPicPr>
          <p:nvPr/>
        </p:nvPicPr>
        <p:blipFill>
          <a:blip r:embed="rId2"/>
          <a:stretch>
            <a:fillRect/>
          </a:stretch>
        </p:blipFill>
        <p:spPr>
          <a:xfrm rot="16866266" flipH="1" flipV="1">
            <a:off x="2335250" y="5784169"/>
            <a:ext cx="641115" cy="940302"/>
          </a:xfrm>
          <a:prstGeom prst="rect">
            <a:avLst/>
          </a:prstGeom>
        </p:spPr>
      </p:pic>
      <p:pic>
        <p:nvPicPr>
          <p:cNvPr id="28" name="Picture 27" descr="Icon&#10;&#10;Description automatically generated">
            <a:extLst>
              <a:ext uri="{FF2B5EF4-FFF2-40B4-BE49-F238E27FC236}">
                <a16:creationId xmlns:a16="http://schemas.microsoft.com/office/drawing/2014/main" id="{AB235620-0431-47C9-6FA4-969B87616FFF}"/>
              </a:ext>
            </a:extLst>
          </p:cNvPr>
          <p:cNvPicPr>
            <a:picLocks noChangeAspect="1"/>
          </p:cNvPicPr>
          <p:nvPr/>
        </p:nvPicPr>
        <p:blipFill>
          <a:blip r:embed="rId2"/>
          <a:stretch>
            <a:fillRect/>
          </a:stretch>
        </p:blipFill>
        <p:spPr>
          <a:xfrm rot="20844983" flipH="1" flipV="1">
            <a:off x="4197610" y="4195780"/>
            <a:ext cx="641115" cy="940302"/>
          </a:xfrm>
          <a:prstGeom prst="rect">
            <a:avLst/>
          </a:prstGeom>
        </p:spPr>
      </p:pic>
      <p:pic>
        <p:nvPicPr>
          <p:cNvPr id="29" name="Picture 28" descr="Icon&#10;&#10;Description automatically generated">
            <a:extLst>
              <a:ext uri="{FF2B5EF4-FFF2-40B4-BE49-F238E27FC236}">
                <a16:creationId xmlns:a16="http://schemas.microsoft.com/office/drawing/2014/main" id="{3A360551-8AD8-AA80-A119-35938CE6F6C1}"/>
              </a:ext>
            </a:extLst>
          </p:cNvPr>
          <p:cNvPicPr>
            <a:picLocks noChangeAspect="1"/>
          </p:cNvPicPr>
          <p:nvPr/>
        </p:nvPicPr>
        <p:blipFill>
          <a:blip r:embed="rId2"/>
          <a:stretch>
            <a:fillRect/>
          </a:stretch>
        </p:blipFill>
        <p:spPr>
          <a:xfrm rot="2011359" flipH="1" flipV="1">
            <a:off x="5292332" y="3219911"/>
            <a:ext cx="641115" cy="940302"/>
          </a:xfrm>
          <a:prstGeom prst="rect">
            <a:avLst/>
          </a:prstGeom>
        </p:spPr>
      </p:pic>
      <p:pic>
        <p:nvPicPr>
          <p:cNvPr id="30" name="Picture 29" descr="Icon&#10;&#10;Description automatically generated">
            <a:extLst>
              <a:ext uri="{FF2B5EF4-FFF2-40B4-BE49-F238E27FC236}">
                <a16:creationId xmlns:a16="http://schemas.microsoft.com/office/drawing/2014/main" id="{7AE88CA3-CD96-6389-2368-3840696C3330}"/>
              </a:ext>
            </a:extLst>
          </p:cNvPr>
          <p:cNvPicPr>
            <a:picLocks noChangeAspect="1"/>
          </p:cNvPicPr>
          <p:nvPr/>
        </p:nvPicPr>
        <p:blipFill>
          <a:blip r:embed="rId2"/>
          <a:stretch>
            <a:fillRect/>
          </a:stretch>
        </p:blipFill>
        <p:spPr>
          <a:xfrm rot="2811559" flipH="1" flipV="1">
            <a:off x="4128822" y="5496719"/>
            <a:ext cx="641115" cy="940302"/>
          </a:xfrm>
          <a:prstGeom prst="rect">
            <a:avLst/>
          </a:prstGeom>
        </p:spPr>
      </p:pic>
      <p:pic>
        <p:nvPicPr>
          <p:cNvPr id="31" name="Picture 30" descr="Icon&#10;&#10;Description automatically generated">
            <a:extLst>
              <a:ext uri="{FF2B5EF4-FFF2-40B4-BE49-F238E27FC236}">
                <a16:creationId xmlns:a16="http://schemas.microsoft.com/office/drawing/2014/main" id="{7AC87046-5578-5BED-CD6A-7F6B5B845853}"/>
              </a:ext>
            </a:extLst>
          </p:cNvPr>
          <p:cNvPicPr>
            <a:picLocks noChangeAspect="1"/>
          </p:cNvPicPr>
          <p:nvPr/>
        </p:nvPicPr>
        <p:blipFill>
          <a:blip r:embed="rId2"/>
          <a:stretch>
            <a:fillRect/>
          </a:stretch>
        </p:blipFill>
        <p:spPr>
          <a:xfrm rot="1965160" flipH="1" flipV="1">
            <a:off x="9849136" y="4917654"/>
            <a:ext cx="641115" cy="940302"/>
          </a:xfrm>
          <a:prstGeom prst="rect">
            <a:avLst/>
          </a:prstGeom>
        </p:spPr>
      </p:pic>
      <p:sp>
        <p:nvSpPr>
          <p:cNvPr id="32" name="TextBox 31">
            <a:extLst>
              <a:ext uri="{FF2B5EF4-FFF2-40B4-BE49-F238E27FC236}">
                <a16:creationId xmlns:a16="http://schemas.microsoft.com/office/drawing/2014/main" id="{E44B07A3-6C53-E037-47A0-2AFB66E547AC}"/>
              </a:ext>
            </a:extLst>
          </p:cNvPr>
          <p:cNvSpPr txBox="1"/>
          <p:nvPr/>
        </p:nvSpPr>
        <p:spPr>
          <a:xfrm rot="1965160" flipH="1" flipV="1">
            <a:off x="10538796" y="4904434"/>
            <a:ext cx="403234" cy="1384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Family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schemeClr val="accent2"/>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 history</a:t>
            </a:r>
          </a:p>
        </p:txBody>
      </p:sp>
      <p:sp>
        <p:nvSpPr>
          <p:cNvPr id="33" name="TextBox 32">
            <a:extLst>
              <a:ext uri="{FF2B5EF4-FFF2-40B4-BE49-F238E27FC236}">
                <a16:creationId xmlns:a16="http://schemas.microsoft.com/office/drawing/2014/main" id="{27D394AB-9DD9-BAA1-5474-CC16B8230408}"/>
              </a:ext>
            </a:extLst>
          </p:cNvPr>
          <p:cNvSpPr txBox="1"/>
          <p:nvPr/>
        </p:nvSpPr>
        <p:spPr>
          <a:xfrm flipH="1" flipV="1">
            <a:off x="2867969" y="3468483"/>
            <a:ext cx="518324" cy="107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Salicylate hypersensitivity</a:t>
            </a:r>
          </a:p>
        </p:txBody>
      </p:sp>
      <p:sp>
        <p:nvSpPr>
          <p:cNvPr id="34" name="TextBox 33">
            <a:extLst>
              <a:ext uri="{FF2B5EF4-FFF2-40B4-BE49-F238E27FC236}">
                <a16:creationId xmlns:a16="http://schemas.microsoft.com/office/drawing/2014/main" id="{CF65BFAB-27D0-0970-FFB7-54A2B9234029}"/>
              </a:ext>
            </a:extLst>
          </p:cNvPr>
          <p:cNvSpPr txBox="1"/>
          <p:nvPr/>
        </p:nvSpPr>
        <p:spPr>
          <a:xfrm rot="20028822" flipH="1" flipV="1">
            <a:off x="9264055" y="3564532"/>
            <a:ext cx="571084" cy="107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Occupation</a:t>
            </a:r>
          </a:p>
        </p:txBody>
      </p:sp>
      <p:sp>
        <p:nvSpPr>
          <p:cNvPr id="35" name="TextBox 34">
            <a:extLst>
              <a:ext uri="{FF2B5EF4-FFF2-40B4-BE49-F238E27FC236}">
                <a16:creationId xmlns:a16="http://schemas.microsoft.com/office/drawing/2014/main" id="{CBD0EA32-157D-5746-492B-2673A84E277E}"/>
              </a:ext>
            </a:extLst>
          </p:cNvPr>
          <p:cNvSpPr txBox="1"/>
          <p:nvPr/>
        </p:nvSpPr>
        <p:spPr>
          <a:xfrm flipH="1" flipV="1">
            <a:off x="1559572" y="3048710"/>
            <a:ext cx="518324" cy="107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Hobbies</a:t>
            </a:r>
          </a:p>
        </p:txBody>
      </p:sp>
      <p:sp>
        <p:nvSpPr>
          <p:cNvPr id="36" name="TextBox 35">
            <a:extLst>
              <a:ext uri="{FF2B5EF4-FFF2-40B4-BE49-F238E27FC236}">
                <a16:creationId xmlns:a16="http://schemas.microsoft.com/office/drawing/2014/main" id="{7C34CD88-C184-DCA6-AB2A-6CD3D56180A5}"/>
              </a:ext>
            </a:extLst>
          </p:cNvPr>
          <p:cNvSpPr txBox="1"/>
          <p:nvPr/>
        </p:nvSpPr>
        <p:spPr>
          <a:xfrm rot="8211559" flipH="1" flipV="1">
            <a:off x="2787599" y="5220462"/>
            <a:ext cx="466372" cy="1231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Tobacco </a:t>
            </a:r>
            <a:r>
              <a:rPr kumimoji="0" lang="en-US" sz="100" b="0" i="0" u="none" strike="noStrike" kern="1200" cap="none" spc="0" normalizeH="0" baseline="0" noProof="0" dirty="0" err="1">
                <a:ln>
                  <a:noFill/>
                </a:ln>
                <a:solidFill>
                  <a:schemeClr val="accent2"/>
                </a:solidFill>
                <a:effectLst/>
                <a:uLnTx/>
                <a:uFillTx/>
                <a:latin typeface="Arial"/>
                <a:ea typeface="+mn-ea"/>
                <a:cs typeface="+mn-cs"/>
              </a:rPr>
              <a:t>depen</a:t>
            </a:r>
            <a:endParaRPr kumimoji="0" lang="en-US" sz="100" b="0" i="0" u="none" strike="noStrike" kern="1200" cap="none" spc="0" normalizeH="0" baseline="0" noProof="0" dirty="0">
              <a:ln>
                <a:noFill/>
              </a:ln>
              <a:solidFill>
                <a:schemeClr val="accent2"/>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err="1">
                <a:ln>
                  <a:noFill/>
                </a:ln>
                <a:solidFill>
                  <a:schemeClr val="accent2"/>
                </a:solidFill>
                <a:effectLst/>
                <a:uLnTx/>
                <a:uFillTx/>
                <a:latin typeface="Arial"/>
                <a:ea typeface="+mn-ea"/>
                <a:cs typeface="+mn-cs"/>
              </a:rPr>
              <a:t>dence</a:t>
            </a:r>
            <a:endParaRPr kumimoji="0" lang="en-US" sz="100" b="0" i="0" u="none" strike="noStrike" kern="1200" cap="none" spc="0" normalizeH="0" baseline="0" noProof="0" dirty="0">
              <a:ln>
                <a:noFill/>
              </a:ln>
              <a:solidFill>
                <a:schemeClr val="accent2"/>
              </a:solidFill>
              <a:effectLst/>
              <a:uLnTx/>
              <a:uFillTx/>
              <a:latin typeface="Arial"/>
              <a:ea typeface="+mn-ea"/>
              <a:cs typeface="+mn-cs"/>
            </a:endParaRPr>
          </a:p>
        </p:txBody>
      </p:sp>
      <p:pic>
        <p:nvPicPr>
          <p:cNvPr id="37" name="Picture 36" descr="Icon&#10;&#10;Description automatically generated">
            <a:extLst>
              <a:ext uri="{FF2B5EF4-FFF2-40B4-BE49-F238E27FC236}">
                <a16:creationId xmlns:a16="http://schemas.microsoft.com/office/drawing/2014/main" id="{B561921E-51DD-2960-B05E-9FE4E483484B}"/>
              </a:ext>
            </a:extLst>
          </p:cNvPr>
          <p:cNvPicPr>
            <a:picLocks noChangeAspect="1"/>
          </p:cNvPicPr>
          <p:nvPr/>
        </p:nvPicPr>
        <p:blipFill>
          <a:blip r:embed="rId2"/>
          <a:stretch>
            <a:fillRect/>
          </a:stretch>
        </p:blipFill>
        <p:spPr>
          <a:xfrm rot="5400000" flipH="1" flipV="1">
            <a:off x="8533807" y="5160503"/>
            <a:ext cx="641115" cy="940302"/>
          </a:xfrm>
          <a:prstGeom prst="rect">
            <a:avLst/>
          </a:prstGeom>
          <a:solidFill>
            <a:schemeClr val="bg1"/>
          </a:solidFill>
        </p:spPr>
      </p:pic>
      <p:pic>
        <p:nvPicPr>
          <p:cNvPr id="38" name="Picture 37" descr="Icon&#10;&#10;Description automatically generated">
            <a:extLst>
              <a:ext uri="{FF2B5EF4-FFF2-40B4-BE49-F238E27FC236}">
                <a16:creationId xmlns:a16="http://schemas.microsoft.com/office/drawing/2014/main" id="{FA47BF1B-80F3-A2E3-90C9-ECB9C89D4082}"/>
              </a:ext>
            </a:extLst>
          </p:cNvPr>
          <p:cNvPicPr>
            <a:picLocks noChangeAspect="1"/>
          </p:cNvPicPr>
          <p:nvPr/>
        </p:nvPicPr>
        <p:blipFill>
          <a:blip r:embed="rId2"/>
          <a:stretch>
            <a:fillRect/>
          </a:stretch>
        </p:blipFill>
        <p:spPr>
          <a:xfrm rot="5400000" flipH="1" flipV="1">
            <a:off x="5028280" y="5419488"/>
            <a:ext cx="641115" cy="940302"/>
          </a:xfrm>
          <a:prstGeom prst="rect">
            <a:avLst/>
          </a:prstGeom>
        </p:spPr>
      </p:pic>
      <p:pic>
        <p:nvPicPr>
          <p:cNvPr id="39" name="Picture 38" descr="Icon&#10;&#10;Description automatically generated">
            <a:extLst>
              <a:ext uri="{FF2B5EF4-FFF2-40B4-BE49-F238E27FC236}">
                <a16:creationId xmlns:a16="http://schemas.microsoft.com/office/drawing/2014/main" id="{715C18E2-8B0B-94D5-EF19-4C8D3E1BCDF5}"/>
              </a:ext>
            </a:extLst>
          </p:cNvPr>
          <p:cNvPicPr>
            <a:picLocks noChangeAspect="1"/>
          </p:cNvPicPr>
          <p:nvPr/>
        </p:nvPicPr>
        <p:blipFill>
          <a:blip r:embed="rId2"/>
          <a:stretch>
            <a:fillRect/>
          </a:stretch>
        </p:blipFill>
        <p:spPr>
          <a:xfrm rot="5400000" flipH="1" flipV="1">
            <a:off x="10070498" y="3383615"/>
            <a:ext cx="641115" cy="940302"/>
          </a:xfrm>
          <a:prstGeom prst="rect">
            <a:avLst/>
          </a:prstGeom>
        </p:spPr>
      </p:pic>
      <p:sp>
        <p:nvSpPr>
          <p:cNvPr id="40" name="TextBox 39">
            <a:extLst>
              <a:ext uri="{FF2B5EF4-FFF2-40B4-BE49-F238E27FC236}">
                <a16:creationId xmlns:a16="http://schemas.microsoft.com/office/drawing/2014/main" id="{C116C082-330A-9A54-B2AE-3250DDFF2E85}"/>
              </a:ext>
            </a:extLst>
          </p:cNvPr>
          <p:cNvSpPr txBox="1"/>
          <p:nvPr/>
        </p:nvSpPr>
        <p:spPr>
          <a:xfrm flipH="1" flipV="1">
            <a:off x="5695978" y="5459416"/>
            <a:ext cx="397305" cy="1231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Allergic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err="1">
                <a:ln>
                  <a:noFill/>
                </a:ln>
                <a:solidFill>
                  <a:schemeClr val="accent2"/>
                </a:solidFill>
                <a:effectLst/>
                <a:uLnTx/>
                <a:uFillTx/>
                <a:latin typeface="Arial"/>
                <a:ea typeface="+mn-ea"/>
                <a:cs typeface="+mn-cs"/>
              </a:rPr>
              <a:t>sensitis</a:t>
            </a:r>
            <a:r>
              <a:rPr kumimoji="0" lang="en-US" sz="100" b="0" i="0" u="none" strike="noStrike" kern="1200" cap="none" spc="0" normalizeH="0" baseline="0" noProof="0" dirty="0">
                <a:ln>
                  <a:noFill/>
                </a:ln>
                <a:solidFill>
                  <a:schemeClr val="accent2"/>
                </a:solidFill>
                <a:effectLst/>
                <a:uLnTx/>
                <a:uFillTx/>
                <a:latin typeface="Arial"/>
                <a:ea typeface="+mn-ea"/>
                <a:cs typeface="+mn-cs"/>
              </a:rPr>
              <a:t>-                </a:t>
            </a:r>
            <a:r>
              <a:rPr kumimoji="0" lang="en-US" sz="100" b="0" i="0" u="none" strike="noStrike" kern="1200" cap="none" spc="0" normalizeH="0" baseline="0" noProof="0" dirty="0" err="1">
                <a:ln>
                  <a:noFill/>
                </a:ln>
                <a:solidFill>
                  <a:schemeClr val="accent2"/>
                </a:solidFill>
                <a:effectLst/>
                <a:uLnTx/>
                <a:uFillTx/>
                <a:latin typeface="Arial"/>
                <a:ea typeface="+mn-ea"/>
                <a:cs typeface="+mn-cs"/>
              </a:rPr>
              <a:t>ation</a:t>
            </a:r>
            <a:endParaRPr kumimoji="0" lang="en-US" sz="100" b="0" i="0" u="none" strike="noStrike" kern="1200" cap="none" spc="0" normalizeH="0" baseline="0" noProof="0" dirty="0">
              <a:ln>
                <a:noFill/>
              </a:ln>
              <a:solidFill>
                <a:schemeClr val="accent2"/>
              </a:solidFill>
              <a:effectLst/>
              <a:uLnTx/>
              <a:uFillTx/>
              <a:latin typeface="Arial"/>
              <a:ea typeface="+mn-ea"/>
              <a:cs typeface="+mn-cs"/>
            </a:endParaRPr>
          </a:p>
        </p:txBody>
      </p:sp>
      <p:sp>
        <p:nvSpPr>
          <p:cNvPr id="41" name="TextBox 40">
            <a:extLst>
              <a:ext uri="{FF2B5EF4-FFF2-40B4-BE49-F238E27FC236}">
                <a16:creationId xmlns:a16="http://schemas.microsoft.com/office/drawing/2014/main" id="{0519F09D-A008-5935-C166-A04C7CE00143}"/>
              </a:ext>
            </a:extLst>
          </p:cNvPr>
          <p:cNvSpPr txBox="1"/>
          <p:nvPr/>
        </p:nvSpPr>
        <p:spPr>
          <a:xfrm rot="19320084" flipH="1" flipV="1">
            <a:off x="6789863" y="4905176"/>
            <a:ext cx="600606" cy="107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err="1">
                <a:ln>
                  <a:noFill/>
                </a:ln>
                <a:solidFill>
                  <a:schemeClr val="accent2"/>
                </a:solidFill>
                <a:effectLst/>
                <a:uLnTx/>
                <a:uFillTx/>
                <a:latin typeface="Arial"/>
                <a:ea typeface="+mn-ea"/>
                <a:cs typeface="+mn-cs"/>
              </a:rPr>
              <a:t>Eosinphilia</a:t>
            </a:r>
            <a:endParaRPr kumimoji="0" lang="en-US" sz="100" b="0" i="0" u="none" strike="noStrike" kern="1200" cap="none" spc="0" normalizeH="0" baseline="0" noProof="0" dirty="0">
              <a:ln>
                <a:noFill/>
              </a:ln>
              <a:solidFill>
                <a:schemeClr val="accent2"/>
              </a:solidFill>
              <a:effectLst/>
              <a:uLnTx/>
              <a:uFillTx/>
              <a:latin typeface="Arial"/>
              <a:ea typeface="+mn-ea"/>
              <a:cs typeface="+mn-cs"/>
            </a:endParaRPr>
          </a:p>
        </p:txBody>
      </p:sp>
      <p:sp>
        <p:nvSpPr>
          <p:cNvPr id="42" name="TextBox 41">
            <a:extLst>
              <a:ext uri="{FF2B5EF4-FFF2-40B4-BE49-F238E27FC236}">
                <a16:creationId xmlns:a16="http://schemas.microsoft.com/office/drawing/2014/main" id="{920F43FC-FF4F-F35D-F540-54BAB52A6E6D}"/>
              </a:ext>
            </a:extLst>
          </p:cNvPr>
          <p:cNvSpPr txBox="1"/>
          <p:nvPr/>
        </p:nvSpPr>
        <p:spPr>
          <a:xfrm flipH="1" flipV="1">
            <a:off x="10349270" y="3155013"/>
            <a:ext cx="655254" cy="107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Reversibility</a:t>
            </a:r>
          </a:p>
        </p:txBody>
      </p:sp>
      <p:sp>
        <p:nvSpPr>
          <p:cNvPr id="43" name="TextBox 42">
            <a:extLst>
              <a:ext uri="{FF2B5EF4-FFF2-40B4-BE49-F238E27FC236}">
                <a16:creationId xmlns:a16="http://schemas.microsoft.com/office/drawing/2014/main" id="{1CBB7413-A593-5D4B-CDF0-00A835913671}"/>
              </a:ext>
            </a:extLst>
          </p:cNvPr>
          <p:cNvSpPr txBox="1"/>
          <p:nvPr/>
        </p:nvSpPr>
        <p:spPr>
          <a:xfrm flipH="1" flipV="1">
            <a:off x="9436271" y="4856722"/>
            <a:ext cx="348108" cy="107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err="1">
                <a:ln>
                  <a:noFill/>
                </a:ln>
                <a:solidFill>
                  <a:schemeClr val="accent2"/>
                </a:solidFill>
                <a:effectLst/>
                <a:uLnTx/>
                <a:uFillTx/>
                <a:latin typeface="Arial"/>
                <a:ea typeface="+mn-ea"/>
                <a:cs typeface="+mn-cs"/>
              </a:rPr>
              <a:t>FeNO</a:t>
            </a:r>
            <a:endParaRPr kumimoji="0" lang="en-US" sz="100" b="0" i="0" u="none" strike="noStrike" kern="1200" cap="none" spc="0" normalizeH="0" baseline="0" noProof="0" dirty="0">
              <a:ln>
                <a:noFill/>
              </a:ln>
              <a:solidFill>
                <a:schemeClr val="accent2"/>
              </a:solidFill>
              <a:effectLst/>
              <a:uLnTx/>
              <a:uFillTx/>
              <a:latin typeface="Arial"/>
              <a:ea typeface="+mn-ea"/>
              <a:cs typeface="+mn-cs"/>
            </a:endParaRPr>
          </a:p>
        </p:txBody>
      </p:sp>
      <p:pic>
        <p:nvPicPr>
          <p:cNvPr id="44" name="Picture 43" descr="Icon&#10;&#10;Description automatically generated">
            <a:extLst>
              <a:ext uri="{FF2B5EF4-FFF2-40B4-BE49-F238E27FC236}">
                <a16:creationId xmlns:a16="http://schemas.microsoft.com/office/drawing/2014/main" id="{050B41D1-FF55-B7DD-8EAE-AF6C96A89754}"/>
              </a:ext>
            </a:extLst>
          </p:cNvPr>
          <p:cNvPicPr>
            <a:picLocks noChangeAspect="1"/>
          </p:cNvPicPr>
          <p:nvPr/>
        </p:nvPicPr>
        <p:blipFill>
          <a:blip r:embed="rId2"/>
          <a:stretch>
            <a:fillRect/>
          </a:stretch>
        </p:blipFill>
        <p:spPr>
          <a:xfrm rot="5400000" flipH="1" flipV="1">
            <a:off x="7750284" y="4916670"/>
            <a:ext cx="641115" cy="940302"/>
          </a:xfrm>
          <a:prstGeom prst="rect">
            <a:avLst/>
          </a:prstGeom>
        </p:spPr>
      </p:pic>
      <p:sp>
        <p:nvSpPr>
          <p:cNvPr id="45" name="TextBox 44">
            <a:extLst>
              <a:ext uri="{FF2B5EF4-FFF2-40B4-BE49-F238E27FC236}">
                <a16:creationId xmlns:a16="http://schemas.microsoft.com/office/drawing/2014/main" id="{30A7A578-7C5F-2980-6CD3-8B18415EA846}"/>
              </a:ext>
            </a:extLst>
          </p:cNvPr>
          <p:cNvSpPr txBox="1"/>
          <p:nvPr/>
        </p:nvSpPr>
        <p:spPr>
          <a:xfrm flipH="1" flipV="1">
            <a:off x="4287232" y="1896058"/>
            <a:ext cx="518324" cy="1231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Response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to treatment</a:t>
            </a:r>
          </a:p>
        </p:txBody>
      </p:sp>
      <p:sp>
        <p:nvSpPr>
          <p:cNvPr id="46" name="TextBox 45">
            <a:extLst>
              <a:ext uri="{FF2B5EF4-FFF2-40B4-BE49-F238E27FC236}">
                <a16:creationId xmlns:a16="http://schemas.microsoft.com/office/drawing/2014/main" id="{0BF98327-C0F1-9D73-23E8-F5CED8DC2382}"/>
              </a:ext>
            </a:extLst>
          </p:cNvPr>
          <p:cNvSpPr txBox="1"/>
          <p:nvPr/>
        </p:nvSpPr>
        <p:spPr>
          <a:xfrm rot="7410528" flipH="1" flipV="1">
            <a:off x="10276163" y="2024921"/>
            <a:ext cx="312851" cy="107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err="1">
                <a:ln>
                  <a:noFill/>
                </a:ln>
                <a:solidFill>
                  <a:schemeClr val="accent2"/>
                </a:solidFill>
                <a:effectLst/>
                <a:uLnTx/>
                <a:uFillTx/>
                <a:latin typeface="Arial"/>
                <a:ea typeface="+mn-ea"/>
                <a:cs typeface="+mn-cs"/>
              </a:rPr>
              <a:t>Sx</a:t>
            </a:r>
            <a:endParaRPr kumimoji="0" lang="en-US" sz="100" b="0" i="0" u="none" strike="noStrike" kern="1200" cap="none" spc="0" normalizeH="0" baseline="0" noProof="0" dirty="0">
              <a:ln>
                <a:noFill/>
              </a:ln>
              <a:solidFill>
                <a:schemeClr val="accent2"/>
              </a:solidFill>
              <a:effectLst/>
              <a:uLnTx/>
              <a:uFillTx/>
              <a:latin typeface="Arial"/>
              <a:ea typeface="+mn-ea"/>
              <a:cs typeface="+mn-cs"/>
            </a:endParaRPr>
          </a:p>
        </p:txBody>
      </p:sp>
      <p:grpSp>
        <p:nvGrpSpPr>
          <p:cNvPr id="47" name="Group 46">
            <a:extLst>
              <a:ext uri="{FF2B5EF4-FFF2-40B4-BE49-F238E27FC236}">
                <a16:creationId xmlns:a16="http://schemas.microsoft.com/office/drawing/2014/main" id="{9BB3689D-4476-3B24-5537-34601C7F8B71}"/>
              </a:ext>
            </a:extLst>
          </p:cNvPr>
          <p:cNvGrpSpPr/>
          <p:nvPr/>
        </p:nvGrpSpPr>
        <p:grpSpPr>
          <a:xfrm flipH="1" flipV="1">
            <a:off x="8909069" y="3828143"/>
            <a:ext cx="655254" cy="641115"/>
            <a:chOff x="8191414" y="1881576"/>
            <a:chExt cx="1540477" cy="1050325"/>
          </a:xfrm>
        </p:grpSpPr>
        <p:pic>
          <p:nvPicPr>
            <p:cNvPr id="48" name="Picture 47" descr="Icon&#10;&#10;Description automatically generated">
              <a:extLst>
                <a:ext uri="{FF2B5EF4-FFF2-40B4-BE49-F238E27FC236}">
                  <a16:creationId xmlns:a16="http://schemas.microsoft.com/office/drawing/2014/main" id="{DA2EC9FD-D3A6-805F-7308-D3926049CD56}"/>
                </a:ext>
              </a:extLst>
            </p:cNvPr>
            <p:cNvPicPr>
              <a:picLocks noChangeAspect="1"/>
            </p:cNvPicPr>
            <p:nvPr/>
          </p:nvPicPr>
          <p:blipFill>
            <a:blip r:embed="rId2"/>
            <a:stretch>
              <a:fillRect/>
            </a:stretch>
          </p:blipFill>
          <p:spPr>
            <a:xfrm rot="5140484">
              <a:off x="8436490" y="1636500"/>
              <a:ext cx="1050325" cy="1540477"/>
            </a:xfrm>
            <a:prstGeom prst="rect">
              <a:avLst/>
            </a:prstGeom>
          </p:spPr>
        </p:pic>
        <p:sp>
          <p:nvSpPr>
            <p:cNvPr id="49" name="TextBox 48">
              <a:extLst>
                <a:ext uri="{FF2B5EF4-FFF2-40B4-BE49-F238E27FC236}">
                  <a16:creationId xmlns:a16="http://schemas.microsoft.com/office/drawing/2014/main" id="{9C281CA5-F931-CF8B-ABED-1F33793B3F2C}"/>
                </a:ext>
              </a:extLst>
            </p:cNvPr>
            <p:cNvSpPr txBox="1"/>
            <p:nvPr/>
          </p:nvSpPr>
          <p:spPr>
            <a:xfrm>
              <a:off x="8375640" y="2530927"/>
              <a:ext cx="1218560" cy="2016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Adherence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     </a:t>
              </a:r>
            </a:p>
          </p:txBody>
        </p:sp>
      </p:grpSp>
      <p:pic>
        <p:nvPicPr>
          <p:cNvPr id="50" name="Picture 49" descr="Icon&#10;&#10;Description automatically generated">
            <a:extLst>
              <a:ext uri="{FF2B5EF4-FFF2-40B4-BE49-F238E27FC236}">
                <a16:creationId xmlns:a16="http://schemas.microsoft.com/office/drawing/2014/main" id="{E0D8AD51-ED27-173F-7DF8-BBDA57516166}"/>
              </a:ext>
            </a:extLst>
          </p:cNvPr>
          <p:cNvPicPr>
            <a:picLocks noChangeAspect="1"/>
          </p:cNvPicPr>
          <p:nvPr/>
        </p:nvPicPr>
        <p:blipFill>
          <a:blip r:embed="rId2"/>
          <a:stretch>
            <a:fillRect/>
          </a:stretch>
        </p:blipFill>
        <p:spPr>
          <a:xfrm rot="16200000" flipH="1" flipV="1">
            <a:off x="4154115" y="3186823"/>
            <a:ext cx="641115" cy="940302"/>
          </a:xfrm>
          <a:prstGeom prst="rect">
            <a:avLst/>
          </a:prstGeom>
        </p:spPr>
      </p:pic>
      <p:sp>
        <p:nvSpPr>
          <p:cNvPr id="51" name="TextBox 50">
            <a:extLst>
              <a:ext uri="{FF2B5EF4-FFF2-40B4-BE49-F238E27FC236}">
                <a16:creationId xmlns:a16="http://schemas.microsoft.com/office/drawing/2014/main" id="{7DE301EB-7AD9-5964-B3A2-89B3DFF1216C}"/>
              </a:ext>
            </a:extLst>
          </p:cNvPr>
          <p:cNvSpPr txBox="1"/>
          <p:nvPr/>
        </p:nvSpPr>
        <p:spPr>
          <a:xfrm flipH="1" flipV="1">
            <a:off x="1565388" y="1922889"/>
            <a:ext cx="466372" cy="107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Viral infection</a:t>
            </a:r>
          </a:p>
        </p:txBody>
      </p:sp>
      <p:pic>
        <p:nvPicPr>
          <p:cNvPr id="52" name="Picture 51" descr="Icon&#10;&#10;Description automatically generated">
            <a:extLst>
              <a:ext uri="{FF2B5EF4-FFF2-40B4-BE49-F238E27FC236}">
                <a16:creationId xmlns:a16="http://schemas.microsoft.com/office/drawing/2014/main" id="{C478A02A-14C6-73C1-0474-AA44AC94508C}"/>
              </a:ext>
            </a:extLst>
          </p:cNvPr>
          <p:cNvPicPr>
            <a:picLocks noChangeAspect="1"/>
          </p:cNvPicPr>
          <p:nvPr/>
        </p:nvPicPr>
        <p:blipFill>
          <a:blip r:embed="rId2"/>
          <a:stretch>
            <a:fillRect/>
          </a:stretch>
        </p:blipFill>
        <p:spPr>
          <a:xfrm rot="16200000" flipH="1" flipV="1">
            <a:off x="5621491" y="3430144"/>
            <a:ext cx="641115" cy="940302"/>
          </a:xfrm>
          <a:prstGeom prst="rect">
            <a:avLst/>
          </a:prstGeom>
        </p:spPr>
      </p:pic>
      <p:sp>
        <p:nvSpPr>
          <p:cNvPr id="53" name="TextBox 52">
            <a:extLst>
              <a:ext uri="{FF2B5EF4-FFF2-40B4-BE49-F238E27FC236}">
                <a16:creationId xmlns:a16="http://schemas.microsoft.com/office/drawing/2014/main" id="{A25D9554-E61B-AFED-598E-C118474241FB}"/>
              </a:ext>
            </a:extLst>
          </p:cNvPr>
          <p:cNvSpPr txBox="1"/>
          <p:nvPr/>
        </p:nvSpPr>
        <p:spPr>
          <a:xfrm flipH="1" flipV="1">
            <a:off x="6308776" y="1963660"/>
            <a:ext cx="494635" cy="12311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Passive</a:t>
            </a:r>
          </a:p>
          <a:p>
            <a:pPr marL="0" marR="0" lvl="0" indent="0" defTabSz="914400" rtl="0" eaLnBrk="1" fontAlgn="auto" latinLnBrk="0" hangingPunct="1">
              <a:lnSpc>
                <a:spcPct val="100000"/>
              </a:lnSpc>
              <a:spcBef>
                <a:spcPts val="0"/>
              </a:spcBef>
              <a:spcAft>
                <a:spcPts val="0"/>
              </a:spcAft>
              <a:buClrTx/>
              <a:buSzTx/>
              <a:buFontTx/>
              <a:buNone/>
              <a:tabLst/>
              <a:defRPr/>
            </a:pPr>
            <a:r>
              <a:rPr lang="en-US" sz="100" dirty="0">
                <a:solidFill>
                  <a:schemeClr val="accent2"/>
                </a:solidFill>
                <a:latin typeface="Arial"/>
              </a:rPr>
              <a:t>smoking</a:t>
            </a:r>
            <a:endParaRPr kumimoji="0" lang="en-US" sz="100" b="0" i="0" u="none" strike="noStrike" kern="1200" cap="none" spc="0" normalizeH="0" baseline="0" noProof="0" dirty="0">
              <a:ln>
                <a:noFill/>
              </a:ln>
              <a:solidFill>
                <a:schemeClr val="accent2"/>
              </a:solidFill>
              <a:effectLst/>
              <a:uLnTx/>
              <a:uFillTx/>
              <a:latin typeface="Arial"/>
              <a:ea typeface="+mn-ea"/>
              <a:cs typeface="+mn-cs"/>
            </a:endParaRPr>
          </a:p>
        </p:txBody>
      </p:sp>
      <p:pic>
        <p:nvPicPr>
          <p:cNvPr id="54" name="Picture 53" descr="Icon&#10;&#10;Description automatically generated">
            <a:extLst>
              <a:ext uri="{FF2B5EF4-FFF2-40B4-BE49-F238E27FC236}">
                <a16:creationId xmlns:a16="http://schemas.microsoft.com/office/drawing/2014/main" id="{C6A2856C-25B6-2469-BD49-FA6A187B49CE}"/>
              </a:ext>
            </a:extLst>
          </p:cNvPr>
          <p:cNvPicPr>
            <a:picLocks noChangeAspect="1"/>
          </p:cNvPicPr>
          <p:nvPr/>
        </p:nvPicPr>
        <p:blipFill>
          <a:blip r:embed="rId2"/>
          <a:stretch>
            <a:fillRect/>
          </a:stretch>
        </p:blipFill>
        <p:spPr>
          <a:xfrm rot="16200000" flipH="1" flipV="1">
            <a:off x="9676529" y="5413642"/>
            <a:ext cx="641115" cy="940302"/>
          </a:xfrm>
          <a:prstGeom prst="rect">
            <a:avLst/>
          </a:prstGeom>
        </p:spPr>
      </p:pic>
      <p:sp>
        <p:nvSpPr>
          <p:cNvPr id="55" name="TextBox 54">
            <a:extLst>
              <a:ext uri="{FF2B5EF4-FFF2-40B4-BE49-F238E27FC236}">
                <a16:creationId xmlns:a16="http://schemas.microsoft.com/office/drawing/2014/main" id="{645B9D2C-B30A-1CDB-E242-4CB78CB37A65}"/>
              </a:ext>
            </a:extLst>
          </p:cNvPr>
          <p:cNvSpPr txBox="1"/>
          <p:nvPr/>
        </p:nvSpPr>
        <p:spPr>
          <a:xfrm flipH="1" flipV="1">
            <a:off x="3077905" y="2054823"/>
            <a:ext cx="466372" cy="107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chemeClr val="accent2"/>
                </a:solidFill>
                <a:effectLst/>
                <a:uLnTx/>
                <a:uFillTx/>
                <a:latin typeface="Arial"/>
                <a:ea typeface="+mn-ea"/>
                <a:cs typeface="+mn-cs"/>
              </a:rPr>
              <a:t>Birth </a:t>
            </a:r>
            <a:r>
              <a:rPr kumimoji="0" lang="en-US" sz="100" b="0" i="0" u="none" strike="noStrike" kern="1200" cap="none" spc="0" normalizeH="0" baseline="0" noProof="0" dirty="0" err="1">
                <a:ln>
                  <a:noFill/>
                </a:ln>
                <a:solidFill>
                  <a:schemeClr val="accent2"/>
                </a:solidFill>
                <a:effectLst/>
                <a:uLnTx/>
                <a:uFillTx/>
                <a:latin typeface="Arial"/>
                <a:ea typeface="+mn-ea"/>
                <a:cs typeface="+mn-cs"/>
              </a:rPr>
              <a:t>eg</a:t>
            </a:r>
            <a:r>
              <a:rPr kumimoji="0" lang="en-US" sz="100" b="0" i="0" u="none" strike="noStrike" kern="1200" cap="none" spc="0" normalizeH="0" baseline="0" noProof="0" dirty="0">
                <a:ln>
                  <a:noFill/>
                </a:ln>
                <a:solidFill>
                  <a:schemeClr val="accent2"/>
                </a:solidFill>
                <a:effectLst/>
                <a:uLnTx/>
                <a:uFillTx/>
                <a:latin typeface="Arial"/>
                <a:ea typeface="+mn-ea"/>
                <a:cs typeface="+mn-cs"/>
              </a:rPr>
              <a:t> prematurity</a:t>
            </a:r>
          </a:p>
        </p:txBody>
      </p:sp>
      <p:pic>
        <p:nvPicPr>
          <p:cNvPr id="56" name="Picture 55" descr="Icon&#10;&#10;Description automatically generated">
            <a:extLst>
              <a:ext uri="{FF2B5EF4-FFF2-40B4-BE49-F238E27FC236}">
                <a16:creationId xmlns:a16="http://schemas.microsoft.com/office/drawing/2014/main" id="{B3938A99-5F46-6047-0DFA-FD4616D58370}"/>
              </a:ext>
            </a:extLst>
          </p:cNvPr>
          <p:cNvPicPr>
            <a:picLocks noChangeAspect="1"/>
          </p:cNvPicPr>
          <p:nvPr/>
        </p:nvPicPr>
        <p:blipFill>
          <a:blip r:embed="rId2"/>
          <a:stretch>
            <a:fillRect/>
          </a:stretch>
        </p:blipFill>
        <p:spPr>
          <a:xfrm flipH="1" flipV="1">
            <a:off x="6892371" y="4386571"/>
            <a:ext cx="641115" cy="940302"/>
          </a:xfrm>
          <a:prstGeom prst="rect">
            <a:avLst/>
          </a:prstGeom>
        </p:spPr>
      </p:pic>
    </p:spTree>
    <p:extLst>
      <p:ext uri="{BB962C8B-B14F-4D97-AF65-F5344CB8AC3E}">
        <p14:creationId xmlns:p14="http://schemas.microsoft.com/office/powerpoint/2010/main" val="29473328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DCD8E-484E-2AEF-43E0-5E2C65CF1405}"/>
            </a:ext>
          </a:extLst>
        </p:cNvPr>
        <p:cNvGrpSpPr/>
        <p:nvPr/>
      </p:nvGrpSpPr>
      <p:grpSpPr>
        <a:xfrm>
          <a:off x="0" y="0"/>
          <a:ext cx="0" cy="0"/>
          <a:chOff x="0" y="0"/>
          <a:chExt cx="0" cy="0"/>
        </a:xfrm>
      </p:grpSpPr>
      <p:pic>
        <p:nvPicPr>
          <p:cNvPr id="7" name="Picture 6" descr="A piece of a puzzle&#10;&#10;Description automatically generated">
            <a:extLst>
              <a:ext uri="{FF2B5EF4-FFF2-40B4-BE49-F238E27FC236}">
                <a16:creationId xmlns:a16="http://schemas.microsoft.com/office/drawing/2014/main" id="{05B30634-E01A-8BF2-9729-544FDFE23C3A}"/>
              </a:ext>
            </a:extLst>
          </p:cNvPr>
          <p:cNvPicPr>
            <a:picLocks noChangeAspect="1"/>
          </p:cNvPicPr>
          <p:nvPr/>
        </p:nvPicPr>
        <p:blipFill>
          <a:blip r:embed="rId2"/>
          <a:stretch>
            <a:fillRect/>
          </a:stretch>
        </p:blipFill>
        <p:spPr>
          <a:xfrm>
            <a:off x="0" y="4287538"/>
            <a:ext cx="3187700" cy="2552700"/>
          </a:xfrm>
          <a:prstGeom prst="rect">
            <a:avLst/>
          </a:prstGeom>
        </p:spPr>
      </p:pic>
      <p:pic>
        <p:nvPicPr>
          <p:cNvPr id="9" name="Picture 8" descr="A green puzzle piece with one missing piece&#10;&#10;Description automatically generated">
            <a:extLst>
              <a:ext uri="{FF2B5EF4-FFF2-40B4-BE49-F238E27FC236}">
                <a16:creationId xmlns:a16="http://schemas.microsoft.com/office/drawing/2014/main" id="{BCFDAC7D-A287-C3DD-0F8E-C94C3B11EC31}"/>
              </a:ext>
            </a:extLst>
          </p:cNvPr>
          <p:cNvPicPr>
            <a:picLocks noChangeAspect="1"/>
          </p:cNvPicPr>
          <p:nvPr/>
        </p:nvPicPr>
        <p:blipFill>
          <a:blip r:embed="rId3"/>
          <a:stretch>
            <a:fillRect/>
          </a:stretch>
        </p:blipFill>
        <p:spPr>
          <a:xfrm>
            <a:off x="9230369" y="26530"/>
            <a:ext cx="2857500" cy="2857500"/>
          </a:xfrm>
          <a:prstGeom prst="rect">
            <a:avLst/>
          </a:prstGeom>
        </p:spPr>
      </p:pic>
      <p:pic>
        <p:nvPicPr>
          <p:cNvPr id="11" name="Picture 10" descr="A blue puzzle piece with a white piece missing&#10;&#10;Description automatically generated">
            <a:extLst>
              <a:ext uri="{FF2B5EF4-FFF2-40B4-BE49-F238E27FC236}">
                <a16:creationId xmlns:a16="http://schemas.microsoft.com/office/drawing/2014/main" id="{88F4ED39-F479-6473-A2C0-A108024895F2}"/>
              </a:ext>
            </a:extLst>
          </p:cNvPr>
          <p:cNvPicPr>
            <a:picLocks noChangeAspect="1"/>
          </p:cNvPicPr>
          <p:nvPr/>
        </p:nvPicPr>
        <p:blipFill>
          <a:blip r:embed="rId4"/>
          <a:stretch>
            <a:fillRect/>
          </a:stretch>
        </p:blipFill>
        <p:spPr>
          <a:xfrm>
            <a:off x="9652000" y="3657600"/>
            <a:ext cx="2540000" cy="3200400"/>
          </a:xfrm>
          <a:prstGeom prst="rect">
            <a:avLst/>
          </a:prstGeom>
        </p:spPr>
      </p:pic>
      <p:pic>
        <p:nvPicPr>
          <p:cNvPr id="13" name="Picture 12" descr="A puzzle piece with a black outline&#10;&#10;Description automatically generated">
            <a:extLst>
              <a:ext uri="{FF2B5EF4-FFF2-40B4-BE49-F238E27FC236}">
                <a16:creationId xmlns:a16="http://schemas.microsoft.com/office/drawing/2014/main" id="{E8AEC6DF-D0E4-9DA0-1B7E-185B5B683DDF}"/>
              </a:ext>
            </a:extLst>
          </p:cNvPr>
          <p:cNvPicPr>
            <a:picLocks noChangeAspect="1"/>
          </p:cNvPicPr>
          <p:nvPr/>
        </p:nvPicPr>
        <p:blipFill>
          <a:blip r:embed="rId5"/>
          <a:stretch>
            <a:fillRect/>
          </a:stretch>
        </p:blipFill>
        <p:spPr>
          <a:xfrm>
            <a:off x="5821477" y="236601"/>
            <a:ext cx="3162300" cy="1879600"/>
          </a:xfrm>
          <a:prstGeom prst="rect">
            <a:avLst/>
          </a:prstGeom>
        </p:spPr>
      </p:pic>
      <p:pic>
        <p:nvPicPr>
          <p:cNvPr id="16" name="Picture 15" descr="A puzzle piece with a black outline&#10;&#10;Description automatically generated">
            <a:extLst>
              <a:ext uri="{FF2B5EF4-FFF2-40B4-BE49-F238E27FC236}">
                <a16:creationId xmlns:a16="http://schemas.microsoft.com/office/drawing/2014/main" id="{E759CA4E-10E2-C193-CA75-40DBF412C324}"/>
              </a:ext>
            </a:extLst>
          </p:cNvPr>
          <p:cNvPicPr>
            <a:picLocks noChangeAspect="1"/>
          </p:cNvPicPr>
          <p:nvPr/>
        </p:nvPicPr>
        <p:blipFill>
          <a:blip r:embed="rId5"/>
          <a:stretch>
            <a:fillRect/>
          </a:stretch>
        </p:blipFill>
        <p:spPr>
          <a:xfrm>
            <a:off x="1983423" y="2448488"/>
            <a:ext cx="3162300" cy="1879600"/>
          </a:xfrm>
          <a:prstGeom prst="rect">
            <a:avLst/>
          </a:prstGeom>
        </p:spPr>
      </p:pic>
      <p:pic>
        <p:nvPicPr>
          <p:cNvPr id="17" name="Picture 16" descr="A puzzle piece with a black outline&#10;&#10;Description automatically generated">
            <a:extLst>
              <a:ext uri="{FF2B5EF4-FFF2-40B4-BE49-F238E27FC236}">
                <a16:creationId xmlns:a16="http://schemas.microsoft.com/office/drawing/2014/main" id="{510EFDA4-73AC-C5CF-268E-B3039A01CE73}"/>
              </a:ext>
            </a:extLst>
          </p:cNvPr>
          <p:cNvPicPr>
            <a:picLocks noChangeAspect="1"/>
          </p:cNvPicPr>
          <p:nvPr/>
        </p:nvPicPr>
        <p:blipFill>
          <a:blip r:embed="rId5"/>
          <a:stretch>
            <a:fillRect/>
          </a:stretch>
        </p:blipFill>
        <p:spPr>
          <a:xfrm>
            <a:off x="6073603" y="4294488"/>
            <a:ext cx="3162300" cy="1879600"/>
          </a:xfrm>
          <a:prstGeom prst="rect">
            <a:avLst/>
          </a:prstGeom>
        </p:spPr>
      </p:pic>
      <p:pic>
        <p:nvPicPr>
          <p:cNvPr id="18" name="Picture 17" descr="A puzzle piece with a black outline&#10;&#10;Description automatically generated">
            <a:extLst>
              <a:ext uri="{FF2B5EF4-FFF2-40B4-BE49-F238E27FC236}">
                <a16:creationId xmlns:a16="http://schemas.microsoft.com/office/drawing/2014/main" id="{B6812AA7-2AA9-9240-0297-287904218737}"/>
              </a:ext>
            </a:extLst>
          </p:cNvPr>
          <p:cNvPicPr>
            <a:picLocks noChangeAspect="1"/>
          </p:cNvPicPr>
          <p:nvPr/>
        </p:nvPicPr>
        <p:blipFill>
          <a:blip r:embed="rId5"/>
          <a:stretch>
            <a:fillRect/>
          </a:stretch>
        </p:blipFill>
        <p:spPr>
          <a:xfrm>
            <a:off x="3187700" y="4088781"/>
            <a:ext cx="3162300" cy="1879600"/>
          </a:xfrm>
          <a:prstGeom prst="rect">
            <a:avLst/>
          </a:prstGeom>
        </p:spPr>
      </p:pic>
      <p:pic>
        <p:nvPicPr>
          <p:cNvPr id="19" name="Picture 18" descr="A puzzle piece with a black outline&#10;&#10;Description automatically generated">
            <a:extLst>
              <a:ext uri="{FF2B5EF4-FFF2-40B4-BE49-F238E27FC236}">
                <a16:creationId xmlns:a16="http://schemas.microsoft.com/office/drawing/2014/main" id="{39C149A4-3B85-C023-95EE-C83200482D02}"/>
              </a:ext>
            </a:extLst>
          </p:cNvPr>
          <p:cNvPicPr>
            <a:picLocks noChangeAspect="1"/>
          </p:cNvPicPr>
          <p:nvPr/>
        </p:nvPicPr>
        <p:blipFill>
          <a:blip r:embed="rId5"/>
          <a:stretch>
            <a:fillRect/>
          </a:stretch>
        </p:blipFill>
        <p:spPr>
          <a:xfrm>
            <a:off x="3153633" y="528338"/>
            <a:ext cx="3162300" cy="1879600"/>
          </a:xfrm>
          <a:prstGeom prst="rect">
            <a:avLst/>
          </a:prstGeom>
        </p:spPr>
      </p:pic>
      <p:pic>
        <p:nvPicPr>
          <p:cNvPr id="20" name="Picture 19" descr="A puzzle piece with a black outline&#10;&#10;Description automatically generated">
            <a:extLst>
              <a:ext uri="{FF2B5EF4-FFF2-40B4-BE49-F238E27FC236}">
                <a16:creationId xmlns:a16="http://schemas.microsoft.com/office/drawing/2014/main" id="{16DF03F5-F434-6095-C3A8-766139D9C550}"/>
              </a:ext>
            </a:extLst>
          </p:cNvPr>
          <p:cNvPicPr>
            <a:picLocks noChangeAspect="1"/>
          </p:cNvPicPr>
          <p:nvPr/>
        </p:nvPicPr>
        <p:blipFill>
          <a:blip r:embed="rId5"/>
          <a:stretch>
            <a:fillRect/>
          </a:stretch>
        </p:blipFill>
        <p:spPr>
          <a:xfrm>
            <a:off x="6068069" y="2209181"/>
            <a:ext cx="3162300" cy="1879600"/>
          </a:xfrm>
          <a:prstGeom prst="rect">
            <a:avLst/>
          </a:prstGeom>
        </p:spPr>
      </p:pic>
      <p:pic>
        <p:nvPicPr>
          <p:cNvPr id="4" name="Picture 3" descr="A red puzzle piece with a single piece missing&#10;&#10;Description automatically generated">
            <a:extLst>
              <a:ext uri="{FF2B5EF4-FFF2-40B4-BE49-F238E27FC236}">
                <a16:creationId xmlns:a16="http://schemas.microsoft.com/office/drawing/2014/main" id="{CCB14CF4-B300-3808-F59E-3728B8E5219C}"/>
              </a:ext>
            </a:extLst>
          </p:cNvPr>
          <p:cNvPicPr>
            <a:picLocks noChangeAspect="1"/>
          </p:cNvPicPr>
          <p:nvPr/>
        </p:nvPicPr>
        <p:blipFill>
          <a:blip r:embed="rId6"/>
          <a:stretch>
            <a:fillRect/>
          </a:stretch>
        </p:blipFill>
        <p:spPr>
          <a:xfrm>
            <a:off x="-223540" y="-230400"/>
            <a:ext cx="2916000" cy="3888000"/>
          </a:xfrm>
          <a:prstGeom prst="rect">
            <a:avLst/>
          </a:prstGeom>
        </p:spPr>
      </p:pic>
      <p:sp>
        <p:nvSpPr>
          <p:cNvPr id="6" name="TextBox 5">
            <a:extLst>
              <a:ext uri="{FF2B5EF4-FFF2-40B4-BE49-F238E27FC236}">
                <a16:creationId xmlns:a16="http://schemas.microsoft.com/office/drawing/2014/main" id="{C2E0D8D5-3304-1183-2FFC-07893CF0E2B0}"/>
              </a:ext>
            </a:extLst>
          </p:cNvPr>
          <p:cNvSpPr txBox="1"/>
          <p:nvPr/>
        </p:nvSpPr>
        <p:spPr>
          <a:xfrm>
            <a:off x="182403" y="275638"/>
            <a:ext cx="1637308" cy="400110"/>
          </a:xfrm>
          <a:prstGeom prst="rect">
            <a:avLst/>
          </a:prstGeom>
          <a:noFill/>
        </p:spPr>
        <p:txBody>
          <a:bodyPr wrap="none" rtlCol="0">
            <a:spAutoFit/>
          </a:bodyPr>
          <a:lstStyle/>
          <a:p>
            <a:r>
              <a:rPr lang="en-US" sz="2000" dirty="0"/>
              <a:t>Presentation</a:t>
            </a:r>
            <a:r>
              <a:rPr lang="en-US" dirty="0"/>
              <a:t> </a:t>
            </a:r>
          </a:p>
        </p:txBody>
      </p:sp>
      <p:sp>
        <p:nvSpPr>
          <p:cNvPr id="8" name="TextBox 7">
            <a:extLst>
              <a:ext uri="{FF2B5EF4-FFF2-40B4-BE49-F238E27FC236}">
                <a16:creationId xmlns:a16="http://schemas.microsoft.com/office/drawing/2014/main" id="{204D8840-9CF8-6369-47DC-0DADC228D528}"/>
              </a:ext>
            </a:extLst>
          </p:cNvPr>
          <p:cNvSpPr txBox="1"/>
          <p:nvPr/>
        </p:nvSpPr>
        <p:spPr>
          <a:xfrm>
            <a:off x="9726293" y="114078"/>
            <a:ext cx="2390399" cy="646331"/>
          </a:xfrm>
          <a:prstGeom prst="rect">
            <a:avLst/>
          </a:prstGeom>
          <a:noFill/>
        </p:spPr>
        <p:txBody>
          <a:bodyPr wrap="none" rtlCol="0">
            <a:spAutoFit/>
          </a:bodyPr>
          <a:lstStyle/>
          <a:p>
            <a:r>
              <a:rPr lang="en-US" dirty="0">
                <a:solidFill>
                  <a:schemeClr val="bg1"/>
                </a:solidFill>
              </a:rPr>
              <a:t>Symptoms </a:t>
            </a:r>
          </a:p>
          <a:p>
            <a:r>
              <a:rPr lang="en-US" dirty="0">
                <a:solidFill>
                  <a:schemeClr val="bg1"/>
                </a:solidFill>
              </a:rPr>
              <a:t>physical examination </a:t>
            </a:r>
          </a:p>
        </p:txBody>
      </p:sp>
      <p:sp>
        <p:nvSpPr>
          <p:cNvPr id="10" name="TextBox 9">
            <a:extLst>
              <a:ext uri="{FF2B5EF4-FFF2-40B4-BE49-F238E27FC236}">
                <a16:creationId xmlns:a16="http://schemas.microsoft.com/office/drawing/2014/main" id="{32CB1F0C-C5FA-F99F-3A09-07CDED47C617}"/>
              </a:ext>
            </a:extLst>
          </p:cNvPr>
          <p:cNvSpPr txBox="1"/>
          <p:nvPr/>
        </p:nvSpPr>
        <p:spPr>
          <a:xfrm>
            <a:off x="10084179" y="6374443"/>
            <a:ext cx="1674626" cy="369332"/>
          </a:xfrm>
          <a:prstGeom prst="rect">
            <a:avLst/>
          </a:prstGeom>
          <a:noFill/>
        </p:spPr>
        <p:txBody>
          <a:bodyPr wrap="none" rtlCol="0">
            <a:spAutoFit/>
          </a:bodyPr>
          <a:lstStyle/>
          <a:p>
            <a:r>
              <a:rPr lang="en-US" dirty="0"/>
              <a:t>Objective tests</a:t>
            </a:r>
          </a:p>
        </p:txBody>
      </p:sp>
      <p:sp>
        <p:nvSpPr>
          <p:cNvPr id="12" name="TextBox 11">
            <a:extLst>
              <a:ext uri="{FF2B5EF4-FFF2-40B4-BE49-F238E27FC236}">
                <a16:creationId xmlns:a16="http://schemas.microsoft.com/office/drawing/2014/main" id="{38FC1952-E05F-1189-FD2A-FE73565C1576}"/>
              </a:ext>
            </a:extLst>
          </p:cNvPr>
          <p:cNvSpPr txBox="1"/>
          <p:nvPr/>
        </p:nvSpPr>
        <p:spPr>
          <a:xfrm flipH="1">
            <a:off x="79283" y="6397696"/>
            <a:ext cx="1843547" cy="369332"/>
          </a:xfrm>
          <a:prstGeom prst="rect">
            <a:avLst/>
          </a:prstGeom>
          <a:noFill/>
        </p:spPr>
        <p:txBody>
          <a:bodyPr wrap="square" rtlCol="0">
            <a:spAutoFit/>
          </a:bodyPr>
          <a:lstStyle/>
          <a:p>
            <a:r>
              <a:rPr lang="en-US" dirty="0"/>
              <a:t>History</a:t>
            </a:r>
          </a:p>
        </p:txBody>
      </p:sp>
    </p:spTree>
    <p:extLst>
      <p:ext uri="{BB962C8B-B14F-4D97-AF65-F5344CB8AC3E}">
        <p14:creationId xmlns:p14="http://schemas.microsoft.com/office/powerpoint/2010/main" val="17419524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3D10F-1159-7446-98CA-9EC4C8D23855}"/>
              </a:ext>
            </a:extLst>
          </p:cNvPr>
          <p:cNvSpPr>
            <a:spLocks noGrp="1"/>
          </p:cNvSpPr>
          <p:nvPr>
            <p:ph type="title"/>
          </p:nvPr>
        </p:nvSpPr>
        <p:spPr>
          <a:xfrm>
            <a:off x="5335412" y="5992051"/>
            <a:ext cx="7227958" cy="586347"/>
          </a:xfrm>
        </p:spPr>
        <p:txBody>
          <a:bodyPr>
            <a:noAutofit/>
          </a:bodyPr>
          <a:lstStyle/>
          <a:p>
            <a:r>
              <a:rPr lang="en-US" sz="3200" dirty="0">
                <a:solidFill>
                  <a:srgbClr val="0070C0"/>
                </a:solidFill>
              </a:rPr>
              <a:t>So, what do you think?</a:t>
            </a:r>
          </a:p>
        </p:txBody>
      </p:sp>
      <p:pic>
        <p:nvPicPr>
          <p:cNvPr id="4098" name="Picture 2" descr="Premium Photo | Young man having asthma attack outdoors">
            <a:extLst>
              <a:ext uri="{FF2B5EF4-FFF2-40B4-BE49-F238E27FC236}">
                <a16:creationId xmlns:a16="http://schemas.microsoft.com/office/drawing/2014/main" id="{D5836C1D-8847-84E4-5384-7352628A1AF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795"/>
          <a:stretch/>
        </p:blipFill>
        <p:spPr bwMode="auto">
          <a:xfrm>
            <a:off x="180267" y="1218493"/>
            <a:ext cx="1970173" cy="204509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What is Diagnosis | Definiton of Diagnosis">
            <a:extLst>
              <a:ext uri="{FF2B5EF4-FFF2-40B4-BE49-F238E27FC236}">
                <a16:creationId xmlns:a16="http://schemas.microsoft.com/office/drawing/2014/main" id="{3BA827AB-169D-46C0-25EF-5EC1520951F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123" r="59266" b="15782"/>
          <a:stretch/>
        </p:blipFill>
        <p:spPr bwMode="auto">
          <a:xfrm>
            <a:off x="1640313" y="5146993"/>
            <a:ext cx="1713267" cy="1612720"/>
          </a:xfrm>
          <a:prstGeom prst="rect">
            <a:avLst/>
          </a:prstGeom>
          <a:noFill/>
          <a:extLst>
            <a:ext uri="{909E8E84-426E-40DD-AFC4-6F175D3DCCD1}">
              <a14:hiddenFill xmlns:a14="http://schemas.microsoft.com/office/drawing/2010/main">
                <a:solidFill>
                  <a:srgbClr val="FFFFFF"/>
                </a:solidFill>
              </a14:hiddenFill>
            </a:ext>
          </a:extLst>
        </p:spPr>
      </p:pic>
      <p:pic>
        <p:nvPicPr>
          <p:cNvPr id="4" name="Marcador de Posição de Conteúdo 3">
            <a:extLst>
              <a:ext uri="{FF2B5EF4-FFF2-40B4-BE49-F238E27FC236}">
                <a16:creationId xmlns:a16="http://schemas.microsoft.com/office/drawing/2014/main" id="{A5B9F8EA-E876-C904-E6BD-FCE563944E1D}"/>
              </a:ext>
            </a:extLst>
          </p:cNvPr>
          <p:cNvPicPr>
            <a:picLocks noChangeAspect="1"/>
          </p:cNvPicPr>
          <p:nvPr/>
        </p:nvPicPr>
        <p:blipFill rotWithShape="1">
          <a:blip r:embed="rId5"/>
          <a:srcRect r="78106" b="74939"/>
          <a:stretch/>
        </p:blipFill>
        <p:spPr>
          <a:xfrm>
            <a:off x="513704" y="3655659"/>
            <a:ext cx="623664" cy="646480"/>
          </a:xfrm>
          <a:prstGeom prst="rect">
            <a:avLst/>
          </a:prstGeom>
        </p:spPr>
      </p:pic>
      <p:pic>
        <p:nvPicPr>
          <p:cNvPr id="5" name="Marcador de Posição de Conteúdo 3">
            <a:extLst>
              <a:ext uri="{FF2B5EF4-FFF2-40B4-BE49-F238E27FC236}">
                <a16:creationId xmlns:a16="http://schemas.microsoft.com/office/drawing/2014/main" id="{FEF264F8-0E06-C563-3D03-6D205A3E9808}"/>
              </a:ext>
            </a:extLst>
          </p:cNvPr>
          <p:cNvPicPr>
            <a:picLocks noChangeAspect="1"/>
          </p:cNvPicPr>
          <p:nvPr/>
        </p:nvPicPr>
        <p:blipFill rotWithShape="1">
          <a:blip r:embed="rId6"/>
          <a:srcRect l="71106" t="72104"/>
          <a:stretch/>
        </p:blipFill>
        <p:spPr>
          <a:xfrm>
            <a:off x="1146892" y="4321189"/>
            <a:ext cx="689327" cy="607317"/>
          </a:xfrm>
          <a:prstGeom prst="rect">
            <a:avLst/>
          </a:prstGeom>
        </p:spPr>
      </p:pic>
      <p:pic>
        <p:nvPicPr>
          <p:cNvPr id="7" name="Marcador de Posição de Conteúdo 3">
            <a:extLst>
              <a:ext uri="{FF2B5EF4-FFF2-40B4-BE49-F238E27FC236}">
                <a16:creationId xmlns:a16="http://schemas.microsoft.com/office/drawing/2014/main" id="{E872303B-4956-11DC-67C7-A0C161579058}"/>
              </a:ext>
            </a:extLst>
          </p:cNvPr>
          <p:cNvPicPr>
            <a:picLocks noChangeAspect="1"/>
          </p:cNvPicPr>
          <p:nvPr/>
        </p:nvPicPr>
        <p:blipFill rotWithShape="1">
          <a:blip r:embed="rId6"/>
          <a:srcRect l="70707" t="-7000" b="73617"/>
          <a:stretch/>
        </p:blipFill>
        <p:spPr>
          <a:xfrm>
            <a:off x="1137368" y="3594410"/>
            <a:ext cx="698851" cy="726779"/>
          </a:xfrm>
          <a:prstGeom prst="rect">
            <a:avLst/>
          </a:prstGeom>
        </p:spPr>
      </p:pic>
      <p:pic>
        <p:nvPicPr>
          <p:cNvPr id="9" name="Marcador de Posição de Conteúdo 3">
            <a:extLst>
              <a:ext uri="{FF2B5EF4-FFF2-40B4-BE49-F238E27FC236}">
                <a16:creationId xmlns:a16="http://schemas.microsoft.com/office/drawing/2014/main" id="{482470A8-A32F-ABD4-5D94-74A59B9A2B44}"/>
              </a:ext>
            </a:extLst>
          </p:cNvPr>
          <p:cNvPicPr>
            <a:picLocks noChangeAspect="1"/>
          </p:cNvPicPr>
          <p:nvPr/>
        </p:nvPicPr>
        <p:blipFill rotWithShape="1">
          <a:blip r:embed="rId6"/>
          <a:srcRect t="73854" r="70960"/>
          <a:stretch/>
        </p:blipFill>
        <p:spPr>
          <a:xfrm>
            <a:off x="486164" y="4359289"/>
            <a:ext cx="692814" cy="569217"/>
          </a:xfrm>
          <a:prstGeom prst="rect">
            <a:avLst/>
          </a:prstGeom>
        </p:spPr>
      </p:pic>
      <p:sp>
        <p:nvSpPr>
          <p:cNvPr id="10" name="TextBox 9">
            <a:extLst>
              <a:ext uri="{FF2B5EF4-FFF2-40B4-BE49-F238E27FC236}">
                <a16:creationId xmlns:a16="http://schemas.microsoft.com/office/drawing/2014/main" id="{3D74C940-F1E6-4C72-97E0-965389A65801}"/>
              </a:ext>
            </a:extLst>
          </p:cNvPr>
          <p:cNvSpPr txBox="1"/>
          <p:nvPr/>
        </p:nvSpPr>
        <p:spPr>
          <a:xfrm>
            <a:off x="779566" y="360947"/>
            <a:ext cx="918841" cy="461665"/>
          </a:xfrm>
          <a:prstGeom prst="rect">
            <a:avLst/>
          </a:prstGeom>
          <a:noFill/>
          <a:ln>
            <a:solidFill>
              <a:srgbClr val="0070C0"/>
            </a:solidFill>
          </a:ln>
        </p:spPr>
        <p:txBody>
          <a:bodyPr wrap="none" rtlCol="0">
            <a:spAutoFit/>
          </a:bodyPr>
          <a:lstStyle/>
          <a:p>
            <a:r>
              <a:rPr lang="en-US" sz="2400" b="1" dirty="0">
                <a:solidFill>
                  <a:schemeClr val="accent6">
                    <a:lumMod val="75000"/>
                  </a:schemeClr>
                </a:solidFill>
              </a:rPr>
              <a:t>John</a:t>
            </a:r>
          </a:p>
        </p:txBody>
      </p:sp>
      <p:sp>
        <p:nvSpPr>
          <p:cNvPr id="11" name="Rectangle 10">
            <a:extLst>
              <a:ext uri="{FF2B5EF4-FFF2-40B4-BE49-F238E27FC236}">
                <a16:creationId xmlns:a16="http://schemas.microsoft.com/office/drawing/2014/main" id="{3FEE4E3D-1193-CEB1-7AF1-1B82F394D377}"/>
              </a:ext>
            </a:extLst>
          </p:cNvPr>
          <p:cNvSpPr/>
          <p:nvPr/>
        </p:nvSpPr>
        <p:spPr>
          <a:xfrm>
            <a:off x="2581117" y="897167"/>
            <a:ext cx="3891872" cy="1665559"/>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b="1" dirty="0">
                <a:solidFill>
                  <a:schemeClr val="accent6">
                    <a:lumMod val="75000"/>
                  </a:schemeClr>
                </a:solidFill>
              </a:rPr>
              <a:t>Presentation</a:t>
            </a:r>
          </a:p>
          <a:p>
            <a:r>
              <a:rPr lang="en-US" sz="1600" kern="0" dirty="0">
                <a:solidFill>
                  <a:schemeClr val="accent6">
                    <a:lumMod val="75000"/>
                  </a:schemeClr>
                </a:solidFill>
                <a:ea typeface="Arial"/>
                <a:cs typeface="Arial"/>
                <a:sym typeface="Arial"/>
              </a:rPr>
              <a:t>John is a 21 year old man</a:t>
            </a:r>
            <a:endParaRPr lang="en-US" sz="1600" b="1" dirty="0">
              <a:solidFill>
                <a:schemeClr val="accent6">
                  <a:lumMod val="75000"/>
                </a:schemeClr>
              </a:solidFill>
            </a:endParaRPr>
          </a:p>
          <a:p>
            <a:r>
              <a:rPr lang="en-US" sz="1600" dirty="0">
                <a:solidFill>
                  <a:schemeClr val="accent6">
                    <a:lumMod val="75000"/>
                  </a:schemeClr>
                </a:solidFill>
              </a:rPr>
              <a:t>First consultation: Please may have some more Salbutamol?</a:t>
            </a:r>
          </a:p>
          <a:p>
            <a:r>
              <a:rPr lang="en-US" sz="1600" dirty="0">
                <a:solidFill>
                  <a:schemeClr val="accent6">
                    <a:lumMod val="75000"/>
                  </a:schemeClr>
                </a:solidFill>
              </a:rPr>
              <a:t>As many as you can give me</a:t>
            </a:r>
          </a:p>
          <a:p>
            <a:r>
              <a:rPr lang="en-US" sz="1600" dirty="0">
                <a:solidFill>
                  <a:schemeClr val="accent6">
                    <a:lumMod val="75000"/>
                  </a:schemeClr>
                </a:solidFill>
              </a:rPr>
              <a:t>I have had asthma for many years</a:t>
            </a:r>
          </a:p>
          <a:p>
            <a:pPr algn="ctr"/>
            <a:endParaRPr lang="en-US" sz="1600" b="1" dirty="0">
              <a:solidFill>
                <a:schemeClr val="accent6">
                  <a:lumMod val="75000"/>
                </a:schemeClr>
              </a:solidFill>
            </a:endParaRPr>
          </a:p>
        </p:txBody>
      </p:sp>
      <p:sp>
        <p:nvSpPr>
          <p:cNvPr id="14" name="Rectangle 13">
            <a:extLst>
              <a:ext uri="{FF2B5EF4-FFF2-40B4-BE49-F238E27FC236}">
                <a16:creationId xmlns:a16="http://schemas.microsoft.com/office/drawing/2014/main" id="{C3D7E755-2C00-ED2A-7A12-55718D773CEA}"/>
              </a:ext>
            </a:extLst>
          </p:cNvPr>
          <p:cNvSpPr/>
          <p:nvPr/>
        </p:nvSpPr>
        <p:spPr>
          <a:xfrm>
            <a:off x="2614018" y="2865773"/>
            <a:ext cx="4287349" cy="2435435"/>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b="1" dirty="0">
                <a:solidFill>
                  <a:schemeClr val="accent6">
                    <a:lumMod val="75000"/>
                  </a:schemeClr>
                </a:solidFill>
              </a:rPr>
              <a:t>Symptoms and physical examination</a:t>
            </a:r>
          </a:p>
          <a:p>
            <a:pPr algn="ctr"/>
            <a:endParaRPr lang="en-US" sz="1600" dirty="0">
              <a:solidFill>
                <a:schemeClr val="accent6">
                  <a:lumMod val="75000"/>
                </a:schemeClr>
              </a:solidFill>
            </a:endParaRPr>
          </a:p>
          <a:p>
            <a:pPr marL="285750" lvl="0" indent="-285750" algn="l">
              <a:lnSpc>
                <a:spcPct val="120000"/>
              </a:lnSpc>
              <a:buClr>
                <a:srgbClr val="00499A"/>
              </a:buClr>
              <a:buSzPct val="100000"/>
              <a:buFont typeface="Arial" panose="020B0604020202020204" pitchFamily="34" charset="0"/>
              <a:buChar char="•"/>
              <a:defRPr/>
            </a:pPr>
            <a:r>
              <a:rPr lang="en-US" sz="1600" kern="0" dirty="0">
                <a:solidFill>
                  <a:schemeClr val="accent6">
                    <a:lumMod val="75000"/>
                  </a:schemeClr>
                </a:solidFill>
                <a:ea typeface="Arial"/>
                <a:cs typeface="Arial"/>
                <a:sym typeface="Arial"/>
              </a:rPr>
              <a:t>He has symptoms of cough, wheeze, </a:t>
            </a:r>
            <a:r>
              <a:rPr lang="en-US" sz="1600" kern="0" dirty="0" err="1">
                <a:solidFill>
                  <a:schemeClr val="accent6">
                    <a:lumMod val="75000"/>
                  </a:schemeClr>
                </a:solidFill>
                <a:ea typeface="Arial"/>
                <a:cs typeface="Arial"/>
                <a:sym typeface="Arial"/>
              </a:rPr>
              <a:t>SoB</a:t>
            </a:r>
            <a:r>
              <a:rPr lang="en-US" sz="1600" kern="0" dirty="0">
                <a:solidFill>
                  <a:schemeClr val="accent6">
                    <a:lumMod val="75000"/>
                  </a:schemeClr>
                </a:solidFill>
                <a:ea typeface="Arial"/>
                <a:cs typeface="Arial"/>
                <a:sym typeface="Arial"/>
              </a:rPr>
              <a:t> on exertion, tight chest and wakes most nights</a:t>
            </a:r>
          </a:p>
          <a:p>
            <a:pPr marL="285750" lvl="0" indent="-285750" algn="l">
              <a:lnSpc>
                <a:spcPct val="120000"/>
              </a:lnSpc>
              <a:buClr>
                <a:srgbClr val="00499A"/>
              </a:buClr>
              <a:buSzPct val="100000"/>
              <a:buFont typeface="Arial" panose="020B0604020202020204" pitchFamily="34" charset="0"/>
              <a:buChar char="•"/>
              <a:defRPr/>
            </a:pPr>
            <a:r>
              <a:rPr lang="en-US" sz="1600" kern="0" dirty="0">
                <a:solidFill>
                  <a:schemeClr val="accent6">
                    <a:lumMod val="75000"/>
                  </a:schemeClr>
                </a:solidFill>
                <a:ea typeface="Arial"/>
                <a:cs typeface="Arial"/>
                <a:sym typeface="Arial"/>
              </a:rPr>
              <a:t>He takes Salbutamol 20puffs daily</a:t>
            </a:r>
          </a:p>
          <a:p>
            <a:pPr marL="285750" lvl="0" indent="-285750" algn="l">
              <a:buFont typeface="Arial" panose="020B0604020202020204" pitchFamily="34" charset="0"/>
              <a:buChar char="•"/>
              <a:defRPr/>
            </a:pPr>
            <a:r>
              <a:rPr lang="en-US" sz="1600" dirty="0">
                <a:solidFill>
                  <a:schemeClr val="accent6">
                    <a:lumMod val="75000"/>
                  </a:schemeClr>
                </a:solidFill>
              </a:rPr>
              <a:t>He has  current hay fever.</a:t>
            </a:r>
          </a:p>
        </p:txBody>
      </p:sp>
      <p:sp>
        <p:nvSpPr>
          <p:cNvPr id="16" name="Rectangle 15">
            <a:extLst>
              <a:ext uri="{FF2B5EF4-FFF2-40B4-BE49-F238E27FC236}">
                <a16:creationId xmlns:a16="http://schemas.microsoft.com/office/drawing/2014/main" id="{F7965666-F539-B68D-F8FF-4E5605B92EE4}"/>
              </a:ext>
            </a:extLst>
          </p:cNvPr>
          <p:cNvSpPr/>
          <p:nvPr/>
        </p:nvSpPr>
        <p:spPr>
          <a:xfrm>
            <a:off x="7032104" y="188640"/>
            <a:ext cx="3891872" cy="3467019"/>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1600" b="1" dirty="0">
                <a:solidFill>
                  <a:schemeClr val="accent6">
                    <a:lumMod val="75000"/>
                  </a:schemeClr>
                </a:solidFill>
              </a:rPr>
              <a:t>History</a:t>
            </a:r>
          </a:p>
          <a:p>
            <a:pPr marL="285750" lvl="0" indent="-285750" algn="l">
              <a:buFont typeface="Arial" panose="020B0604020202020204" pitchFamily="34" charset="0"/>
              <a:buChar char="•"/>
              <a:defRPr/>
            </a:pPr>
            <a:r>
              <a:rPr lang="en-US" sz="1600" dirty="0">
                <a:solidFill>
                  <a:schemeClr val="accent6">
                    <a:lumMod val="75000"/>
                  </a:schemeClr>
                </a:solidFill>
              </a:rPr>
              <a:t>His mother has eczema as did he as a  child.</a:t>
            </a:r>
          </a:p>
          <a:p>
            <a:pPr marL="285750" lvl="0" indent="-285750" algn="l">
              <a:buFont typeface="Arial" panose="020B0604020202020204" pitchFamily="34" charset="0"/>
              <a:buChar char="•"/>
              <a:defRPr/>
            </a:pPr>
            <a:r>
              <a:rPr lang="en-US" sz="1600" dirty="0">
                <a:solidFill>
                  <a:schemeClr val="accent6">
                    <a:lumMod val="75000"/>
                  </a:schemeClr>
                </a:solidFill>
              </a:rPr>
              <a:t>Was never admitted to hospital but has a course of oral steroids at A+E most years.</a:t>
            </a:r>
          </a:p>
          <a:p>
            <a:pPr marL="285750" lvl="0" indent="-285750" algn="l">
              <a:buFont typeface="Arial" panose="020B0604020202020204" pitchFamily="34" charset="0"/>
              <a:buChar char="•"/>
              <a:defRPr/>
            </a:pPr>
            <a:r>
              <a:rPr lang="en-US" sz="1600" dirty="0">
                <a:solidFill>
                  <a:schemeClr val="accent6">
                    <a:lumMod val="75000"/>
                  </a:schemeClr>
                </a:solidFill>
              </a:rPr>
              <a:t>He is nervous.</a:t>
            </a:r>
          </a:p>
          <a:p>
            <a:pPr algn="l"/>
            <a:endParaRPr lang="en-US" sz="1600" b="1" dirty="0">
              <a:solidFill>
                <a:schemeClr val="accent6">
                  <a:lumMod val="75000"/>
                </a:schemeClr>
              </a:solidFill>
            </a:endParaRPr>
          </a:p>
          <a:p>
            <a:pPr lvl="0" algn="l">
              <a:defRPr/>
            </a:pPr>
            <a:r>
              <a:rPr lang="en-US" sz="1600" dirty="0">
                <a:solidFill>
                  <a:schemeClr val="accent6">
                    <a:lumMod val="75000"/>
                  </a:schemeClr>
                </a:solidFill>
              </a:rPr>
              <a:t>He works for a delivery company</a:t>
            </a:r>
          </a:p>
          <a:p>
            <a:pPr lvl="0" algn="l">
              <a:defRPr/>
            </a:pPr>
            <a:r>
              <a:rPr lang="en-US" sz="1600" dirty="0">
                <a:solidFill>
                  <a:schemeClr val="accent6">
                    <a:lumMod val="75000"/>
                  </a:schemeClr>
                </a:solidFill>
              </a:rPr>
              <a:t>He is a never smoker</a:t>
            </a:r>
          </a:p>
          <a:p>
            <a:pPr lvl="0" algn="l">
              <a:defRPr/>
            </a:pPr>
            <a:r>
              <a:rPr lang="en-US" sz="1600" dirty="0">
                <a:solidFill>
                  <a:schemeClr val="accent6">
                    <a:lumMod val="75000"/>
                  </a:schemeClr>
                </a:solidFill>
              </a:rPr>
              <a:t>No hobbies, </a:t>
            </a:r>
          </a:p>
          <a:p>
            <a:pPr lvl="0" algn="l">
              <a:defRPr/>
            </a:pPr>
            <a:r>
              <a:rPr lang="en-US" sz="1600" dirty="0">
                <a:solidFill>
                  <a:schemeClr val="accent6">
                    <a:lumMod val="75000"/>
                  </a:schemeClr>
                </a:solidFill>
              </a:rPr>
              <a:t>Rarely </a:t>
            </a:r>
            <a:r>
              <a:rPr lang="en-US" sz="1600" dirty="0" err="1">
                <a:solidFill>
                  <a:schemeClr val="accent6">
                    <a:lumMod val="75000"/>
                  </a:schemeClr>
                </a:solidFill>
              </a:rPr>
              <a:t>socialises</a:t>
            </a:r>
            <a:endParaRPr lang="en-US" sz="1600" dirty="0">
              <a:solidFill>
                <a:schemeClr val="accent6">
                  <a:lumMod val="75000"/>
                </a:schemeClr>
              </a:solidFill>
            </a:endParaRPr>
          </a:p>
          <a:p>
            <a:pPr algn="ctr"/>
            <a:endParaRPr lang="en-US" sz="1600" b="1" dirty="0">
              <a:solidFill>
                <a:schemeClr val="accent6">
                  <a:lumMod val="75000"/>
                </a:schemeClr>
              </a:solidFill>
            </a:endParaRPr>
          </a:p>
        </p:txBody>
      </p:sp>
      <p:sp>
        <p:nvSpPr>
          <p:cNvPr id="17" name="Rectangle 16">
            <a:extLst>
              <a:ext uri="{FF2B5EF4-FFF2-40B4-BE49-F238E27FC236}">
                <a16:creationId xmlns:a16="http://schemas.microsoft.com/office/drawing/2014/main" id="{C0362022-6B83-B7A2-4407-8E45A913E527}"/>
              </a:ext>
            </a:extLst>
          </p:cNvPr>
          <p:cNvSpPr/>
          <p:nvPr/>
        </p:nvSpPr>
        <p:spPr>
          <a:xfrm>
            <a:off x="7302909" y="3957799"/>
            <a:ext cx="3751723" cy="1741813"/>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b="1" dirty="0">
                <a:solidFill>
                  <a:schemeClr val="accent6">
                    <a:lumMod val="75000"/>
                  </a:schemeClr>
                </a:solidFill>
              </a:rPr>
              <a:t>Objectively</a:t>
            </a:r>
          </a:p>
          <a:p>
            <a:pPr lvl="0">
              <a:defRPr/>
            </a:pPr>
            <a:endParaRPr lang="en-US" sz="1600" dirty="0">
              <a:solidFill>
                <a:schemeClr val="accent6">
                  <a:lumMod val="75000"/>
                </a:schemeClr>
              </a:solidFill>
            </a:endParaRPr>
          </a:p>
          <a:p>
            <a:pPr lvl="0">
              <a:defRPr/>
            </a:pPr>
            <a:r>
              <a:rPr lang="en-US" sz="1600" dirty="0">
                <a:solidFill>
                  <a:schemeClr val="accent6">
                    <a:lumMod val="75000"/>
                  </a:schemeClr>
                </a:solidFill>
              </a:rPr>
              <a:t>His Peak flow is  580 (exp 620)</a:t>
            </a:r>
          </a:p>
          <a:p>
            <a:pPr lvl="0">
              <a:defRPr/>
            </a:pPr>
            <a:r>
              <a:rPr lang="en-US" sz="1600" dirty="0">
                <a:solidFill>
                  <a:schemeClr val="accent6">
                    <a:lumMod val="75000"/>
                  </a:schemeClr>
                </a:solidFill>
              </a:rPr>
              <a:t>Pulse rate 76 </a:t>
            </a:r>
          </a:p>
          <a:p>
            <a:pPr lvl="0">
              <a:defRPr/>
            </a:pPr>
            <a:r>
              <a:rPr lang="en-US" sz="1600" dirty="0">
                <a:solidFill>
                  <a:schemeClr val="accent6">
                    <a:lumMod val="75000"/>
                  </a:schemeClr>
                </a:solidFill>
              </a:rPr>
              <a:t>His chest is clear</a:t>
            </a:r>
          </a:p>
          <a:p>
            <a:pPr algn="ctr"/>
            <a:endParaRPr lang="en-US" sz="1600" b="1" dirty="0">
              <a:solidFill>
                <a:schemeClr val="accent6">
                  <a:lumMod val="75000"/>
                </a:schemeClr>
              </a:solidFill>
            </a:endParaRPr>
          </a:p>
        </p:txBody>
      </p:sp>
    </p:spTree>
    <p:extLst>
      <p:ext uri="{BB962C8B-B14F-4D97-AF65-F5344CB8AC3E}">
        <p14:creationId xmlns:p14="http://schemas.microsoft.com/office/powerpoint/2010/main" val="594551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linds(horizont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blinds(horizontal)">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4" grpId="0" animBg="1"/>
      <p:bldP spid="16" grpId="0" animBg="1"/>
      <p:bldP spid="1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Ultimate Guide To Puzzle Piece Names | Blue Kazoo">
            <a:extLst>
              <a:ext uri="{FF2B5EF4-FFF2-40B4-BE49-F238E27FC236}">
                <a16:creationId xmlns:a16="http://schemas.microsoft.com/office/drawing/2014/main" id="{2ED774D4-5F44-DAE2-ECE6-6E1DC1E126B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40" t="21180" r="-2407" b="29770"/>
          <a:stretch/>
        </p:blipFill>
        <p:spPr bwMode="auto">
          <a:xfrm>
            <a:off x="6517395" y="1351325"/>
            <a:ext cx="4203032" cy="124474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2FF3F31-F9A1-5704-D02F-EC5C0FD47425}"/>
              </a:ext>
            </a:extLst>
          </p:cNvPr>
          <p:cNvSpPr>
            <a:spLocks noGrp="1"/>
          </p:cNvSpPr>
          <p:nvPr>
            <p:ph sz="half" idx="1"/>
          </p:nvPr>
        </p:nvSpPr>
        <p:spPr>
          <a:xfrm>
            <a:off x="479376" y="548680"/>
            <a:ext cx="5181600" cy="1314617"/>
          </a:xfrm>
        </p:spPr>
        <p:txBody>
          <a:bodyPr/>
          <a:lstStyle/>
          <a:p>
            <a:pPr marL="0" indent="0">
              <a:buNone/>
            </a:pPr>
            <a:r>
              <a:rPr lang="en-US" b="1" dirty="0"/>
              <a:t> What supports a diagnosis of </a:t>
            </a:r>
          </a:p>
          <a:p>
            <a:pPr marL="0" indent="0">
              <a:buNone/>
            </a:pPr>
            <a:r>
              <a:rPr lang="en-US" b="1" dirty="0"/>
              <a:t>                        asthma?</a:t>
            </a:r>
          </a:p>
        </p:txBody>
      </p:sp>
      <p:sp>
        <p:nvSpPr>
          <p:cNvPr id="4" name="Content Placeholder 3">
            <a:extLst>
              <a:ext uri="{FF2B5EF4-FFF2-40B4-BE49-F238E27FC236}">
                <a16:creationId xmlns:a16="http://schemas.microsoft.com/office/drawing/2014/main" id="{84E80528-D789-75AE-ADAB-5373EA659AA7}"/>
              </a:ext>
            </a:extLst>
          </p:cNvPr>
          <p:cNvSpPr>
            <a:spLocks noGrp="1"/>
          </p:cNvSpPr>
          <p:nvPr>
            <p:ph sz="half" idx="2"/>
          </p:nvPr>
        </p:nvSpPr>
        <p:spPr>
          <a:xfrm>
            <a:off x="5998881" y="1326304"/>
            <a:ext cx="5181600" cy="1073985"/>
          </a:xfrm>
        </p:spPr>
        <p:txBody>
          <a:bodyPr/>
          <a:lstStyle/>
          <a:p>
            <a:pPr marL="0" indent="0" algn="ctr">
              <a:buNone/>
            </a:pPr>
            <a:r>
              <a:rPr lang="en-US" b="1" dirty="0"/>
              <a:t>What pieces are missing?</a:t>
            </a:r>
          </a:p>
        </p:txBody>
      </p:sp>
      <p:sp>
        <p:nvSpPr>
          <p:cNvPr id="6" name="TextBox 5">
            <a:extLst>
              <a:ext uri="{FF2B5EF4-FFF2-40B4-BE49-F238E27FC236}">
                <a16:creationId xmlns:a16="http://schemas.microsoft.com/office/drawing/2014/main" id="{6276B078-6882-8C37-D049-A74EB5A76413}"/>
              </a:ext>
            </a:extLst>
          </p:cNvPr>
          <p:cNvSpPr txBox="1"/>
          <p:nvPr/>
        </p:nvSpPr>
        <p:spPr>
          <a:xfrm>
            <a:off x="4168228" y="4367240"/>
            <a:ext cx="3855543" cy="461665"/>
          </a:xfrm>
          <a:prstGeom prst="rect">
            <a:avLst/>
          </a:prstGeom>
          <a:noFill/>
        </p:spPr>
        <p:txBody>
          <a:bodyPr wrap="none" rtlCol="0">
            <a:spAutoFit/>
          </a:bodyPr>
          <a:lstStyle/>
          <a:p>
            <a:r>
              <a:rPr lang="en-US" sz="2400" b="1" dirty="0"/>
              <a:t>What might you do next?</a:t>
            </a:r>
          </a:p>
        </p:txBody>
      </p:sp>
      <p:sp>
        <p:nvSpPr>
          <p:cNvPr id="2" name="TextBox 1">
            <a:extLst>
              <a:ext uri="{FF2B5EF4-FFF2-40B4-BE49-F238E27FC236}">
                <a16:creationId xmlns:a16="http://schemas.microsoft.com/office/drawing/2014/main" id="{4194DC94-5E46-E29C-0636-AF23B0614563}"/>
              </a:ext>
            </a:extLst>
          </p:cNvPr>
          <p:cNvSpPr txBox="1"/>
          <p:nvPr/>
        </p:nvSpPr>
        <p:spPr>
          <a:xfrm>
            <a:off x="779474" y="1456632"/>
            <a:ext cx="5468164" cy="1034129"/>
          </a:xfrm>
          <a:prstGeom prst="rect">
            <a:avLst/>
          </a:prstGeom>
          <a:noFill/>
        </p:spPr>
        <p:txBody>
          <a:bodyPr wrap="none" rtlCol="0">
            <a:spAutoFit/>
          </a:bodyPr>
          <a:lstStyle/>
          <a:p>
            <a:pPr lvl="0" algn="l">
              <a:lnSpc>
                <a:spcPct val="120000"/>
              </a:lnSpc>
              <a:buClr>
                <a:srgbClr val="00499A"/>
              </a:buClr>
              <a:buSzPct val="100000"/>
              <a:defRPr/>
            </a:pPr>
            <a:r>
              <a:rPr lang="en-US" sz="1800" kern="0" dirty="0">
                <a:solidFill>
                  <a:srgbClr val="658D1B"/>
                </a:solidFill>
                <a:ea typeface="Arial"/>
                <a:cs typeface="Arial"/>
                <a:sym typeface="Arial"/>
              </a:rPr>
              <a:t>symptoms of cough, wheeze, </a:t>
            </a:r>
            <a:r>
              <a:rPr lang="en-US" sz="1800" kern="0" dirty="0" err="1">
                <a:solidFill>
                  <a:srgbClr val="658D1B"/>
                </a:solidFill>
                <a:ea typeface="Arial"/>
                <a:cs typeface="Arial"/>
                <a:sym typeface="Arial"/>
              </a:rPr>
              <a:t>SoB</a:t>
            </a:r>
            <a:r>
              <a:rPr lang="en-US" sz="1800" kern="0" dirty="0">
                <a:solidFill>
                  <a:srgbClr val="658D1B"/>
                </a:solidFill>
                <a:ea typeface="Arial"/>
                <a:cs typeface="Arial"/>
                <a:sym typeface="Arial"/>
              </a:rPr>
              <a:t> on exertion, </a:t>
            </a:r>
          </a:p>
          <a:p>
            <a:pPr lvl="0" algn="l">
              <a:lnSpc>
                <a:spcPct val="120000"/>
              </a:lnSpc>
              <a:buClr>
                <a:srgbClr val="00499A"/>
              </a:buClr>
              <a:buSzPct val="100000"/>
              <a:defRPr/>
            </a:pPr>
            <a:r>
              <a:rPr lang="en-US" sz="1800" kern="0" dirty="0">
                <a:solidFill>
                  <a:srgbClr val="658D1B"/>
                </a:solidFill>
                <a:ea typeface="Arial"/>
                <a:cs typeface="Arial"/>
                <a:sym typeface="Arial"/>
              </a:rPr>
              <a:t>tight chest and night waking</a:t>
            </a:r>
            <a:r>
              <a:rPr lang="en-US" kern="0" dirty="0">
                <a:solidFill>
                  <a:srgbClr val="658D1B"/>
                </a:solidFill>
                <a:ea typeface="Arial"/>
                <a:cs typeface="Arial"/>
                <a:sym typeface="Arial"/>
              </a:rPr>
              <a:t>;</a:t>
            </a:r>
            <a:r>
              <a:rPr lang="en-US" sz="1800" dirty="0">
                <a:solidFill>
                  <a:srgbClr val="658D1B"/>
                </a:solidFill>
              </a:rPr>
              <a:t> current </a:t>
            </a:r>
            <a:r>
              <a:rPr lang="en-US" dirty="0">
                <a:solidFill>
                  <a:srgbClr val="658D1B"/>
                </a:solidFill>
              </a:rPr>
              <a:t>allergic rhinitis</a:t>
            </a:r>
            <a:r>
              <a:rPr lang="en-US" sz="1800" dirty="0">
                <a:solidFill>
                  <a:srgbClr val="658D1B"/>
                </a:solidFill>
              </a:rPr>
              <a:t>.</a:t>
            </a:r>
          </a:p>
          <a:p>
            <a:endParaRPr lang="en-US" dirty="0">
              <a:solidFill>
                <a:srgbClr val="92D050"/>
              </a:solidFill>
            </a:endParaRPr>
          </a:p>
        </p:txBody>
      </p:sp>
      <p:sp>
        <p:nvSpPr>
          <p:cNvPr id="7" name="TextBox 6">
            <a:extLst>
              <a:ext uri="{FF2B5EF4-FFF2-40B4-BE49-F238E27FC236}">
                <a16:creationId xmlns:a16="http://schemas.microsoft.com/office/drawing/2014/main" id="{1560622A-B271-D417-6478-D43B0DE25A09}"/>
              </a:ext>
            </a:extLst>
          </p:cNvPr>
          <p:cNvSpPr txBox="1"/>
          <p:nvPr/>
        </p:nvSpPr>
        <p:spPr>
          <a:xfrm>
            <a:off x="641779" y="2353724"/>
            <a:ext cx="2672526" cy="923330"/>
          </a:xfrm>
          <a:prstGeom prst="rect">
            <a:avLst/>
          </a:prstGeom>
          <a:noFill/>
        </p:spPr>
        <p:txBody>
          <a:bodyPr wrap="none" rtlCol="0">
            <a:spAutoFit/>
          </a:bodyPr>
          <a:lstStyle/>
          <a:p>
            <a:r>
              <a:rPr lang="en-US" sz="1800" dirty="0">
                <a:solidFill>
                  <a:schemeClr val="accent4">
                    <a:lumMod val="75000"/>
                  </a:schemeClr>
                </a:solidFill>
              </a:rPr>
              <a:t>His mother has eczema </a:t>
            </a:r>
          </a:p>
          <a:p>
            <a:r>
              <a:rPr lang="en-US" sz="1800" dirty="0">
                <a:solidFill>
                  <a:schemeClr val="accent4">
                    <a:lumMod val="75000"/>
                  </a:schemeClr>
                </a:solidFill>
              </a:rPr>
              <a:t>…as did he as a  child.</a:t>
            </a:r>
          </a:p>
          <a:p>
            <a:endParaRPr lang="en-US" dirty="0">
              <a:solidFill>
                <a:schemeClr val="accent4">
                  <a:lumMod val="75000"/>
                </a:schemeClr>
              </a:solidFill>
            </a:endParaRPr>
          </a:p>
        </p:txBody>
      </p:sp>
      <p:sp>
        <p:nvSpPr>
          <p:cNvPr id="8" name="TextBox 7">
            <a:extLst>
              <a:ext uri="{FF2B5EF4-FFF2-40B4-BE49-F238E27FC236}">
                <a16:creationId xmlns:a16="http://schemas.microsoft.com/office/drawing/2014/main" id="{B429FF74-63EF-9299-CE0A-693C714C6B2B}"/>
              </a:ext>
            </a:extLst>
          </p:cNvPr>
          <p:cNvSpPr txBox="1"/>
          <p:nvPr/>
        </p:nvSpPr>
        <p:spPr>
          <a:xfrm>
            <a:off x="7320136" y="2778019"/>
            <a:ext cx="2403223" cy="646331"/>
          </a:xfrm>
          <a:prstGeom prst="rect">
            <a:avLst/>
          </a:prstGeom>
          <a:noFill/>
        </p:spPr>
        <p:txBody>
          <a:bodyPr wrap="none" rtlCol="0">
            <a:spAutoFit/>
          </a:bodyPr>
          <a:lstStyle/>
          <a:p>
            <a:r>
              <a:rPr lang="en-US" dirty="0">
                <a:solidFill>
                  <a:schemeClr val="accent6">
                    <a:lumMod val="60000"/>
                    <a:lumOff val="40000"/>
                  </a:schemeClr>
                </a:solidFill>
              </a:rPr>
              <a:t>No physical signs</a:t>
            </a:r>
          </a:p>
          <a:p>
            <a:r>
              <a:rPr lang="en-US" dirty="0">
                <a:solidFill>
                  <a:schemeClr val="accent6">
                    <a:lumMod val="60000"/>
                    <a:lumOff val="40000"/>
                  </a:schemeClr>
                </a:solidFill>
              </a:rPr>
              <a:t>no objective evidence</a:t>
            </a:r>
          </a:p>
        </p:txBody>
      </p:sp>
      <p:sp>
        <p:nvSpPr>
          <p:cNvPr id="11" name="Rectangle 10">
            <a:extLst>
              <a:ext uri="{FF2B5EF4-FFF2-40B4-BE49-F238E27FC236}">
                <a16:creationId xmlns:a16="http://schemas.microsoft.com/office/drawing/2014/main" id="{02C39FA3-AABD-1FF0-2E4B-BF0546BEEAF2}"/>
              </a:ext>
            </a:extLst>
          </p:cNvPr>
          <p:cNvSpPr/>
          <p:nvPr/>
        </p:nvSpPr>
        <p:spPr>
          <a:xfrm>
            <a:off x="4439816" y="4873220"/>
            <a:ext cx="3751723" cy="1741813"/>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b="1" dirty="0">
                <a:solidFill>
                  <a:schemeClr val="tx1"/>
                </a:solidFill>
              </a:rPr>
              <a:t>Seek objective evidence</a:t>
            </a:r>
          </a:p>
          <a:p>
            <a:pPr lvl="0">
              <a:defRPr/>
            </a:pPr>
            <a:endParaRPr lang="en-US" sz="1600" dirty="0">
              <a:solidFill>
                <a:schemeClr val="bg1"/>
              </a:solidFill>
            </a:endParaRPr>
          </a:p>
          <a:p>
            <a:pPr algn="ctr"/>
            <a:endParaRPr lang="en-US" sz="1600" b="1" dirty="0">
              <a:solidFill>
                <a:schemeClr val="bg1"/>
              </a:solidFill>
            </a:endParaRPr>
          </a:p>
        </p:txBody>
      </p:sp>
    </p:spTree>
    <p:extLst>
      <p:ext uri="{BB962C8B-B14F-4D97-AF65-F5344CB8AC3E}">
        <p14:creationId xmlns:p14="http://schemas.microsoft.com/office/powerpoint/2010/main" val="1122675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dissolve">
                                      <p:cBhvr>
                                        <p:cTn id="34" dur="500"/>
                                        <p:tgtEl>
                                          <p:spTgt spid="6"/>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dissolv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2" grpId="0"/>
      <p:bldP spid="7" grpId="0"/>
      <p:bldP spid="8" grpId="0"/>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F57E92F-DF65-8165-36D2-9222EE566738}"/>
              </a:ext>
            </a:extLst>
          </p:cNvPr>
          <p:cNvSpPr txBox="1"/>
          <p:nvPr/>
        </p:nvSpPr>
        <p:spPr>
          <a:xfrm>
            <a:off x="3566259" y="356260"/>
            <a:ext cx="398147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prstClr val="black"/>
                </a:solidFill>
                <a:latin typeface="Calibri" panose="020F0502020204030204"/>
              </a:rPr>
              <a:t>Tests of Airways  function</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F3F3D089-EA0B-77DC-19CE-0533B19B02AA}"/>
              </a:ext>
            </a:extLst>
          </p:cNvPr>
          <p:cNvSpPr txBox="1"/>
          <p:nvPr/>
        </p:nvSpPr>
        <p:spPr>
          <a:xfrm>
            <a:off x="230268" y="1340768"/>
            <a:ext cx="5465086" cy="3785652"/>
          </a:xfrm>
          <a:prstGeom prst="rect">
            <a:avLst/>
          </a:prstGeom>
          <a:noFill/>
        </p:spPr>
        <p:txBody>
          <a:bodyPr wrap="non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Serial Peak flows: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lang="en-US" sz="2000" b="1" dirty="0">
              <a:solidFill>
                <a:prstClr val="black"/>
              </a:solidFill>
              <a:latin typeface="Calibri" panose="020F0502020204030204"/>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Spirometry with reversibility</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en-US" sz="2000" b="1" dirty="0">
                <a:solidFill>
                  <a:prstClr val="black"/>
                </a:solidFill>
                <a:latin typeface="Calibri" panose="020F0502020204030204"/>
              </a:rPr>
              <a:t>Exercise tolerance test</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Bronchoprovocation (methacholine, mannitol)</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7DEB0E0-0EAC-77A5-8DBF-978DF15BC304}"/>
              </a:ext>
            </a:extLst>
          </p:cNvPr>
          <p:cNvSpPr txBox="1"/>
          <p:nvPr/>
        </p:nvSpPr>
        <p:spPr>
          <a:xfrm>
            <a:off x="6729943" y="726196"/>
            <a:ext cx="4496206"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prstClr val="black"/>
                </a:solidFill>
                <a:latin typeface="Calibri" panose="020F0502020204030204"/>
              </a:rPr>
              <a:t>C</a:t>
            </a:r>
            <a:r>
              <a:rPr kumimoji="0" lang="en-US" b="1" i="0" u="none" strike="noStrike" kern="1200" cap="none" spc="0" normalizeH="0" baseline="0" noProof="0" dirty="0" err="1">
                <a:ln>
                  <a:noFill/>
                </a:ln>
                <a:solidFill>
                  <a:prstClr val="black"/>
                </a:solidFill>
                <a:effectLst/>
                <a:uLnTx/>
                <a:uFillTx/>
                <a:latin typeface="Calibri" panose="020F0502020204030204"/>
                <a:ea typeface="+mn-ea"/>
                <a:cs typeface="+mn-cs"/>
              </a:rPr>
              <a:t>omments</a:t>
            </a:r>
            <a:endParaRPr kumimoji="0" lang="en-US"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Calibri" panose="020F0502020204030204"/>
                <a:ea typeface="+mn-ea"/>
                <a:cs typeface="+mn-cs"/>
              </a:rPr>
              <a:t>Easy and available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Calibri" panose="020F0502020204030204"/>
                <a:ea typeface="+mn-ea"/>
                <a:cs typeface="+mn-cs"/>
              </a:rPr>
              <a:t>Strong recommendation, weak evidence.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prstClr val="black"/>
                </a:solidFill>
                <a:latin typeface="Calibri" panose="020F0502020204030204"/>
              </a:rPr>
              <a:t>A normal test does not exclude asthma.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Calibri" panose="020F0502020204030204"/>
                <a:ea typeface="+mn-ea"/>
                <a:cs typeface="+mn-cs"/>
              </a:rPr>
              <a:t>Possible to carry out informally in primary care.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Calibri" panose="020F0502020204030204"/>
                <a:ea typeface="+mn-ea"/>
                <a:cs typeface="+mn-cs"/>
              </a:rPr>
              <a:t>Frequently used in specialist care when diagnosis is difficult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prstClr val="black"/>
              </a:solidFill>
              <a:latin typeface="Calibri" panose="020F0502020204030204"/>
            </a:endParaRPr>
          </a:p>
        </p:txBody>
      </p:sp>
      <p:pic>
        <p:nvPicPr>
          <p:cNvPr id="5122" name="Picture 2" descr="Spirometry - NHS">
            <a:extLst>
              <a:ext uri="{FF2B5EF4-FFF2-40B4-BE49-F238E27FC236}">
                <a16:creationId xmlns:a16="http://schemas.microsoft.com/office/drawing/2014/main" id="{D9491F59-1E80-4C00-D31B-40DFF09FC6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7768" y="1989140"/>
            <a:ext cx="1356350" cy="90190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Breathing Disorders - Sports Induced Asthma | Chicago Pulmonary Specialists">
            <a:extLst>
              <a:ext uri="{FF2B5EF4-FFF2-40B4-BE49-F238E27FC236}">
                <a16:creationId xmlns:a16="http://schemas.microsoft.com/office/drawing/2014/main" id="{4208BD9A-3E18-5433-FC83-3635951C04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9367" y="3097281"/>
            <a:ext cx="935136" cy="86967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Bronchoprovocation Challenge: Uses, Side Effects, Procedure">
            <a:extLst>
              <a:ext uri="{FF2B5EF4-FFF2-40B4-BE49-F238E27FC236}">
                <a16:creationId xmlns:a16="http://schemas.microsoft.com/office/drawing/2014/main" id="{4B42B4C3-2C7C-E3C0-10CA-6B6E425A6B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5354" y="4564740"/>
            <a:ext cx="919977" cy="613318"/>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Gold Standard: Over 4,400 Royalty-Free Licensable Stock Vectors &amp; Vector  Art | Shutterstock">
            <a:extLst>
              <a:ext uri="{FF2B5EF4-FFF2-40B4-BE49-F238E27FC236}">
                <a16:creationId xmlns:a16="http://schemas.microsoft.com/office/drawing/2014/main" id="{43F0D194-1EC7-B452-209A-AC80E01C87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0877" y="1850132"/>
            <a:ext cx="810367" cy="86638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Mini-Wright Peak Flow Meter for asthma in adults and children">
            <a:extLst>
              <a:ext uri="{FF2B5EF4-FFF2-40B4-BE49-F238E27FC236}">
                <a16:creationId xmlns:a16="http://schemas.microsoft.com/office/drawing/2014/main" id="{0186B5C5-EE72-63C9-249C-037DD501E4E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55587" y="1136104"/>
            <a:ext cx="850857" cy="8508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Asthma Self-Monitoring | Symptoms and ...">
            <a:extLst>
              <a:ext uri="{FF2B5EF4-FFF2-40B4-BE49-F238E27FC236}">
                <a16:creationId xmlns:a16="http://schemas.microsoft.com/office/drawing/2014/main" id="{3EF0C88A-36AF-DFD7-5D24-06C8449D77B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02076" y="1186988"/>
            <a:ext cx="1135432" cy="62205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72B7537-F761-0245-CC24-76DFE1D4E04C}"/>
              </a:ext>
            </a:extLst>
          </p:cNvPr>
          <p:cNvSpPr txBox="1"/>
          <p:nvPr/>
        </p:nvSpPr>
        <p:spPr>
          <a:xfrm>
            <a:off x="1467264" y="6030830"/>
            <a:ext cx="9376156" cy="1015663"/>
          </a:xfrm>
          <a:prstGeom prst="rect">
            <a:avLst/>
          </a:prstGeom>
          <a:noFill/>
        </p:spPr>
        <p:txBody>
          <a:bodyPr wrap="none" rtlCol="0">
            <a:spAutoFit/>
          </a:bodyPr>
          <a:lstStyle/>
          <a:p>
            <a:r>
              <a:rPr lang="en-US" sz="2000" b="1" dirty="0">
                <a:solidFill>
                  <a:srgbClr val="FF0000"/>
                </a:solidFill>
                <a:latin typeface="Calibri" panose="020F0502020204030204"/>
              </a:rPr>
              <a:t>-Lung function tests are best carried out when the patient is symptomatic or untreated</a:t>
            </a:r>
          </a:p>
          <a:p>
            <a:pPr algn="l"/>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 diurnal variation in lung function</a:t>
            </a:r>
          </a:p>
          <a:p>
            <a:endParaRPr lang="en-US" sz="2000" dirty="0"/>
          </a:p>
        </p:txBody>
      </p:sp>
      <p:pic>
        <p:nvPicPr>
          <p:cNvPr id="8" name="Picture 4" descr="Very important Stock Vector | Adobe Stock">
            <a:extLst>
              <a:ext uri="{FF2B5EF4-FFF2-40B4-BE49-F238E27FC236}">
                <a16:creationId xmlns:a16="http://schemas.microsoft.com/office/drawing/2014/main" id="{F01301B4-3055-9B11-AF51-C6B8D08E233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17672" r="74" b="29246"/>
          <a:stretch/>
        </p:blipFill>
        <p:spPr bwMode="auto">
          <a:xfrm>
            <a:off x="472695" y="4707509"/>
            <a:ext cx="3464541" cy="1247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154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Blood eosinophil count in the general population: typical values and potential  confounders | European Respiratory Society">
            <a:extLst>
              <a:ext uri="{FF2B5EF4-FFF2-40B4-BE49-F238E27FC236}">
                <a16:creationId xmlns:a16="http://schemas.microsoft.com/office/drawing/2014/main" id="{39A1FA70-9016-6F50-D9E0-C60306F37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336" y="1995471"/>
            <a:ext cx="6179177" cy="349033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9B6679F0-F5BC-3960-14C6-F21554BF21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9122" y="1668552"/>
            <a:ext cx="5777935" cy="364283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986FC7F-144B-33D6-AF31-A5272E2EF443}"/>
              </a:ext>
            </a:extLst>
          </p:cNvPr>
          <p:cNvSpPr txBox="1"/>
          <p:nvPr/>
        </p:nvSpPr>
        <p:spPr>
          <a:xfrm>
            <a:off x="1810607" y="3102479"/>
            <a:ext cx="2091642" cy="400110"/>
          </a:xfrm>
          <a:prstGeom prst="rect">
            <a:avLst/>
          </a:prstGeom>
          <a:solidFill>
            <a:schemeClr val="bg1"/>
          </a:solidFill>
        </p:spPr>
        <p:txBody>
          <a:bodyPr wrap="square" rtlCol="0">
            <a:spAutoFit/>
          </a:bodyPr>
          <a:lstStyle/>
          <a:p>
            <a:r>
              <a:rPr lang="en-US" sz="1000" b="1" dirty="0"/>
              <a:t>201 cells per µL 75</a:t>
            </a:r>
            <a:r>
              <a:rPr lang="en-US" sz="1000" b="1" baseline="30000" dirty="0"/>
              <a:t>th</a:t>
            </a:r>
            <a:r>
              <a:rPr lang="en-US" sz="1000" b="1" dirty="0"/>
              <a:t> centile</a:t>
            </a:r>
          </a:p>
          <a:p>
            <a:endParaRPr lang="en-US" sz="1000" b="1" dirty="0"/>
          </a:p>
        </p:txBody>
      </p:sp>
      <p:sp>
        <p:nvSpPr>
          <p:cNvPr id="6" name="TextBox 5">
            <a:extLst>
              <a:ext uri="{FF2B5EF4-FFF2-40B4-BE49-F238E27FC236}">
                <a16:creationId xmlns:a16="http://schemas.microsoft.com/office/drawing/2014/main" id="{7A46E150-7655-2F13-ADCB-D4AE5AB8FD5F}"/>
              </a:ext>
            </a:extLst>
          </p:cNvPr>
          <p:cNvSpPr txBox="1"/>
          <p:nvPr/>
        </p:nvSpPr>
        <p:spPr>
          <a:xfrm>
            <a:off x="620016" y="5723681"/>
            <a:ext cx="3893823" cy="307777"/>
          </a:xfrm>
          <a:prstGeom prst="rect">
            <a:avLst/>
          </a:prstGeom>
          <a:noFill/>
        </p:spPr>
        <p:txBody>
          <a:bodyPr wrap="none" rtlCol="0">
            <a:spAutoFit/>
          </a:bodyPr>
          <a:lstStyle/>
          <a:p>
            <a:r>
              <a:rPr lang="en-US" sz="1400" dirty="0" err="1"/>
              <a:t>Distibrution</a:t>
            </a:r>
            <a:r>
              <a:rPr lang="en-US" sz="1400" dirty="0"/>
              <a:t> of BEC values in population (n=11K)</a:t>
            </a:r>
          </a:p>
        </p:txBody>
      </p:sp>
      <p:sp>
        <p:nvSpPr>
          <p:cNvPr id="7" name="TextBox 6">
            <a:extLst>
              <a:ext uri="{FF2B5EF4-FFF2-40B4-BE49-F238E27FC236}">
                <a16:creationId xmlns:a16="http://schemas.microsoft.com/office/drawing/2014/main" id="{40E70006-5291-5B41-21B0-F8CFAB2CED89}"/>
              </a:ext>
            </a:extLst>
          </p:cNvPr>
          <p:cNvSpPr txBox="1"/>
          <p:nvPr/>
        </p:nvSpPr>
        <p:spPr>
          <a:xfrm>
            <a:off x="6298513" y="5504943"/>
            <a:ext cx="4395864" cy="307777"/>
          </a:xfrm>
          <a:prstGeom prst="rect">
            <a:avLst/>
          </a:prstGeom>
          <a:noFill/>
        </p:spPr>
        <p:txBody>
          <a:bodyPr wrap="square" rtlCol="0">
            <a:spAutoFit/>
          </a:bodyPr>
          <a:lstStyle/>
          <a:p>
            <a:r>
              <a:rPr lang="en-US" sz="1400" b="1" dirty="0"/>
              <a:t>Odds ratio of association with high BEC: &gt;201</a:t>
            </a:r>
          </a:p>
        </p:txBody>
      </p:sp>
      <p:sp>
        <p:nvSpPr>
          <p:cNvPr id="8" name="Rectangle 7">
            <a:extLst>
              <a:ext uri="{FF2B5EF4-FFF2-40B4-BE49-F238E27FC236}">
                <a16:creationId xmlns:a16="http://schemas.microsoft.com/office/drawing/2014/main" id="{79A8A971-87F0-AC75-FD97-713036955DAC}"/>
              </a:ext>
            </a:extLst>
          </p:cNvPr>
          <p:cNvSpPr/>
          <p:nvPr/>
        </p:nvSpPr>
        <p:spPr>
          <a:xfrm>
            <a:off x="5539122" y="1669899"/>
            <a:ext cx="5777919" cy="133838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E289154-C437-41BC-B33A-918B10A13363}"/>
              </a:ext>
            </a:extLst>
          </p:cNvPr>
          <p:cNvSpPr/>
          <p:nvPr/>
        </p:nvSpPr>
        <p:spPr>
          <a:xfrm>
            <a:off x="5562874" y="3046251"/>
            <a:ext cx="5730413" cy="163477"/>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4F6F4F52-8AEF-DB80-04B1-E8CFC4A56133}"/>
              </a:ext>
            </a:extLst>
          </p:cNvPr>
          <p:cNvSpPr txBox="1"/>
          <p:nvPr/>
        </p:nvSpPr>
        <p:spPr>
          <a:xfrm>
            <a:off x="634646" y="6359119"/>
            <a:ext cx="7143750" cy="261610"/>
          </a:xfrm>
          <a:prstGeom prst="rect">
            <a:avLst/>
          </a:prstGeom>
          <a:noFill/>
        </p:spPr>
        <p:txBody>
          <a:bodyPr wrap="square">
            <a:spAutoFit/>
          </a:bodyPr>
          <a:lstStyle/>
          <a:p>
            <a:pPr algn="l" fontAlgn="base"/>
            <a:r>
              <a:rPr lang="en-GB" sz="1100" b="0" i="0" dirty="0">
                <a:solidFill>
                  <a:srgbClr val="000000"/>
                </a:solidFill>
                <a:effectLst/>
                <a:highlight>
                  <a:srgbClr val="FFFFFF"/>
                </a:highlight>
                <a:latin typeface="Helvetica Neue" panose="02000503000000020004" pitchFamily="2" charset="0"/>
              </a:rPr>
              <a:t>European Respiratory Journal 2020 55: 1901874; </a:t>
            </a:r>
            <a:r>
              <a:rPr lang="en-GB" sz="1100" b="1" i="0" dirty="0">
                <a:solidFill>
                  <a:srgbClr val="000000"/>
                </a:solidFill>
                <a:effectLst/>
                <a:highlight>
                  <a:srgbClr val="FFFFFF"/>
                </a:highlight>
                <a:latin typeface="inherit"/>
              </a:rPr>
              <a:t>DOI:</a:t>
            </a:r>
            <a:r>
              <a:rPr lang="en-GB" sz="1100" b="0" i="0" dirty="0">
                <a:solidFill>
                  <a:srgbClr val="000000"/>
                </a:solidFill>
                <a:effectLst/>
                <a:highlight>
                  <a:srgbClr val="FFFFFF"/>
                </a:highlight>
                <a:latin typeface="Helvetica Neue" panose="02000503000000020004" pitchFamily="2" charset="0"/>
              </a:rPr>
              <a:t> 10.1183/13993003.01874-2019</a:t>
            </a:r>
          </a:p>
        </p:txBody>
      </p:sp>
      <p:sp>
        <p:nvSpPr>
          <p:cNvPr id="17" name="TextBox 16">
            <a:extLst>
              <a:ext uri="{FF2B5EF4-FFF2-40B4-BE49-F238E27FC236}">
                <a16:creationId xmlns:a16="http://schemas.microsoft.com/office/drawing/2014/main" id="{914A6214-AEF3-638D-08EF-E55C20B56F80}"/>
              </a:ext>
            </a:extLst>
          </p:cNvPr>
          <p:cNvSpPr txBox="1"/>
          <p:nvPr/>
        </p:nvSpPr>
        <p:spPr>
          <a:xfrm>
            <a:off x="3340917" y="547474"/>
            <a:ext cx="6814686" cy="461665"/>
          </a:xfrm>
          <a:prstGeom prst="rect">
            <a:avLst/>
          </a:prstGeom>
          <a:noFill/>
        </p:spPr>
        <p:txBody>
          <a:bodyPr wrap="none" rtlCol="0">
            <a:spAutoFit/>
          </a:bodyPr>
          <a:lstStyle/>
          <a:p>
            <a:r>
              <a:rPr lang="en-US" sz="2400" dirty="0"/>
              <a:t>Supporting investigations: Blood Eosinophil Count</a:t>
            </a:r>
          </a:p>
        </p:txBody>
      </p:sp>
      <p:cxnSp>
        <p:nvCxnSpPr>
          <p:cNvPr id="18" name="Straight Connector 17">
            <a:extLst>
              <a:ext uri="{FF2B5EF4-FFF2-40B4-BE49-F238E27FC236}">
                <a16:creationId xmlns:a16="http://schemas.microsoft.com/office/drawing/2014/main" id="{1B84BAAD-5C95-C58E-AAA6-40CA81CC72A7}"/>
              </a:ext>
            </a:extLst>
          </p:cNvPr>
          <p:cNvCxnSpPr>
            <a:cxnSpLocks/>
          </p:cNvCxnSpPr>
          <p:nvPr/>
        </p:nvCxnSpPr>
        <p:spPr bwMode="auto">
          <a:xfrm flipH="1">
            <a:off x="1919536" y="1888222"/>
            <a:ext cx="72008" cy="2476882"/>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B71797D3-3F21-0816-0656-A89C98530749}"/>
              </a:ext>
            </a:extLst>
          </p:cNvPr>
          <p:cNvSpPr txBox="1"/>
          <p:nvPr/>
        </p:nvSpPr>
        <p:spPr>
          <a:xfrm>
            <a:off x="1412053" y="2343873"/>
            <a:ext cx="2091647" cy="246221"/>
          </a:xfrm>
          <a:prstGeom prst="rect">
            <a:avLst/>
          </a:prstGeom>
          <a:solidFill>
            <a:schemeClr val="bg1"/>
          </a:solidFill>
        </p:spPr>
        <p:txBody>
          <a:bodyPr wrap="square" rtlCol="0">
            <a:spAutoFit/>
          </a:bodyPr>
          <a:lstStyle/>
          <a:p>
            <a:r>
              <a:rPr lang="en-US" sz="1000" dirty="0"/>
              <a:t>128 cells per µL (mean)     </a:t>
            </a:r>
          </a:p>
        </p:txBody>
      </p:sp>
      <p:cxnSp>
        <p:nvCxnSpPr>
          <p:cNvPr id="5" name="Straight Connector 4">
            <a:extLst>
              <a:ext uri="{FF2B5EF4-FFF2-40B4-BE49-F238E27FC236}">
                <a16:creationId xmlns:a16="http://schemas.microsoft.com/office/drawing/2014/main" id="{823B1832-0DC3-1BF8-FBEE-95202003BA2F}"/>
              </a:ext>
            </a:extLst>
          </p:cNvPr>
          <p:cNvCxnSpPr>
            <a:cxnSpLocks/>
          </p:cNvCxnSpPr>
          <p:nvPr/>
        </p:nvCxnSpPr>
        <p:spPr bwMode="auto">
          <a:xfrm>
            <a:off x="1457325" y="1888222"/>
            <a:ext cx="0" cy="3196962"/>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545431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8970E-D25E-8DBD-5AD2-EE377693347A}"/>
              </a:ext>
            </a:extLst>
          </p:cNvPr>
          <p:cNvSpPr>
            <a:spLocks noGrp="1"/>
          </p:cNvSpPr>
          <p:nvPr>
            <p:ph type="title"/>
          </p:nvPr>
        </p:nvSpPr>
        <p:spPr>
          <a:xfrm>
            <a:off x="9440333" y="2467504"/>
            <a:ext cx="2751667" cy="1325563"/>
          </a:xfrm>
        </p:spPr>
        <p:txBody>
          <a:bodyPr>
            <a:normAutofit/>
          </a:bodyPr>
          <a:lstStyle/>
          <a:p>
            <a:pPr algn="ctr"/>
            <a:r>
              <a:rPr lang="en-US" sz="2400" dirty="0">
                <a:latin typeface="+mn-lt"/>
              </a:rPr>
              <a:t>Cut off levels </a:t>
            </a:r>
            <a:br>
              <a:rPr lang="en-US" sz="2400" dirty="0">
                <a:latin typeface="+mn-lt"/>
              </a:rPr>
            </a:br>
            <a:r>
              <a:rPr lang="en-US" sz="2400" dirty="0">
                <a:latin typeface="+mn-lt"/>
              </a:rPr>
              <a:t>for FeNO</a:t>
            </a:r>
          </a:p>
        </p:txBody>
      </p:sp>
      <p:pic>
        <p:nvPicPr>
          <p:cNvPr id="6150" name="Picture 6" descr="Managing childhood asthma: clinical experience with the measurement of  fractional exhaled nitric oxide (FeNO) - ScienceDirect">
            <a:extLst>
              <a:ext uri="{FF2B5EF4-FFF2-40B4-BE49-F238E27FC236}">
                <a16:creationId xmlns:a16="http://schemas.microsoft.com/office/drawing/2014/main" id="{1E0271F6-9B85-8649-0D55-085D9EAE38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3850" y="1619845"/>
            <a:ext cx="6769100" cy="39497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4B0D09D-31E1-E843-A27A-EA54D29F5E74}"/>
              </a:ext>
            </a:extLst>
          </p:cNvPr>
          <p:cNvSpPr txBox="1"/>
          <p:nvPr/>
        </p:nvSpPr>
        <p:spPr>
          <a:xfrm>
            <a:off x="2071555" y="5772150"/>
            <a:ext cx="3258264" cy="923330"/>
          </a:xfrm>
          <a:prstGeom prst="rect">
            <a:avLst/>
          </a:prstGeom>
          <a:noFill/>
          <a:ln w="28575">
            <a:solidFill>
              <a:srgbClr val="00B050"/>
            </a:solidFill>
          </a:ln>
        </p:spPr>
        <p:txBody>
          <a:bodyPr wrap="none" rtlCol="0">
            <a:spAutoFit/>
          </a:bodyPr>
          <a:lstStyle/>
          <a:p>
            <a:pPr algn="ctr"/>
            <a:r>
              <a:rPr lang="en-US" dirty="0"/>
              <a:t>Factors Suppressing FeNO:</a:t>
            </a:r>
          </a:p>
          <a:p>
            <a:pPr algn="ctr"/>
            <a:r>
              <a:rPr lang="en-US" dirty="0"/>
              <a:t>Smoking, alcohol and caffeine</a:t>
            </a:r>
          </a:p>
          <a:p>
            <a:pPr algn="ctr"/>
            <a:r>
              <a:rPr lang="en-US" dirty="0"/>
              <a:t>Inhaled steroids</a:t>
            </a:r>
          </a:p>
        </p:txBody>
      </p:sp>
      <p:sp>
        <p:nvSpPr>
          <p:cNvPr id="4" name="TextBox 3">
            <a:extLst>
              <a:ext uri="{FF2B5EF4-FFF2-40B4-BE49-F238E27FC236}">
                <a16:creationId xmlns:a16="http://schemas.microsoft.com/office/drawing/2014/main" id="{B07D5043-9825-4745-0301-7288B3BA1C50}"/>
              </a:ext>
            </a:extLst>
          </p:cNvPr>
          <p:cNvSpPr txBox="1"/>
          <p:nvPr/>
        </p:nvSpPr>
        <p:spPr>
          <a:xfrm>
            <a:off x="7745323" y="5736762"/>
            <a:ext cx="2968633" cy="923330"/>
          </a:xfrm>
          <a:prstGeom prst="rect">
            <a:avLst/>
          </a:prstGeom>
          <a:noFill/>
          <a:ln w="28575">
            <a:solidFill>
              <a:srgbClr val="FF0000"/>
            </a:solidFill>
          </a:ln>
        </p:spPr>
        <p:txBody>
          <a:bodyPr wrap="none" rtlCol="0">
            <a:spAutoFit/>
          </a:bodyPr>
          <a:lstStyle/>
          <a:p>
            <a:r>
              <a:rPr lang="en-US" dirty="0"/>
              <a:t>Factors increasing FeNO:</a:t>
            </a:r>
          </a:p>
          <a:p>
            <a:pPr algn="ctr"/>
            <a:r>
              <a:rPr lang="en-US" dirty="0"/>
              <a:t>Green leafy vegetables,</a:t>
            </a:r>
          </a:p>
          <a:p>
            <a:pPr algn="ctr"/>
            <a:r>
              <a:rPr lang="en-US" dirty="0"/>
              <a:t>lettuce, broccoli, beetroot…</a:t>
            </a:r>
          </a:p>
        </p:txBody>
      </p:sp>
      <p:pic>
        <p:nvPicPr>
          <p:cNvPr id="6152" name="Picture 8" descr="NIOX VERO®, the simplest way to test FeNO">
            <a:extLst>
              <a:ext uri="{FF2B5EF4-FFF2-40B4-BE49-F238E27FC236}">
                <a16:creationId xmlns:a16="http://schemas.microsoft.com/office/drawing/2014/main" id="{0332AB71-8D14-9CEF-53FD-90625D0257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25" y="2058988"/>
            <a:ext cx="2503750" cy="173407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030157A-5650-F91B-2C0E-A51E07077E5E}"/>
              </a:ext>
            </a:extLst>
          </p:cNvPr>
          <p:cNvSpPr txBox="1"/>
          <p:nvPr/>
        </p:nvSpPr>
        <p:spPr>
          <a:xfrm>
            <a:off x="2144655" y="505751"/>
            <a:ext cx="8882560" cy="461665"/>
          </a:xfrm>
          <a:prstGeom prst="rect">
            <a:avLst/>
          </a:prstGeom>
          <a:noFill/>
        </p:spPr>
        <p:txBody>
          <a:bodyPr wrap="none" rtlCol="0">
            <a:spAutoFit/>
          </a:bodyPr>
          <a:lstStyle/>
          <a:p>
            <a:r>
              <a:rPr lang="en-US" sz="2400" dirty="0"/>
              <a:t>Supporting investigations: Fractional exhaled nitic oxide (FeNO)</a:t>
            </a:r>
          </a:p>
        </p:txBody>
      </p:sp>
    </p:spTree>
    <p:extLst>
      <p:ext uri="{BB962C8B-B14F-4D97-AF65-F5344CB8AC3E}">
        <p14:creationId xmlns:p14="http://schemas.microsoft.com/office/powerpoint/2010/main" val="42487893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E85BCB-66AE-0510-E473-FA37578EE0C7}"/>
              </a:ext>
            </a:extLst>
          </p:cNvPr>
          <p:cNvSpPr txBox="1"/>
          <p:nvPr/>
        </p:nvSpPr>
        <p:spPr>
          <a:xfrm>
            <a:off x="2840711" y="457200"/>
            <a:ext cx="6272872" cy="457946"/>
          </a:xfrm>
          <a:prstGeom prst="rect">
            <a:avLst/>
          </a:prstGeom>
          <a:noFill/>
        </p:spPr>
        <p:txBody>
          <a:bodyPr wrap="none" rtlCol="0">
            <a:spAutoFit/>
          </a:bodyPr>
          <a:lstStyle/>
          <a:p>
            <a:pPr defTabSz="905256">
              <a:spcAft>
                <a:spcPts val="600"/>
              </a:spcAft>
            </a:pPr>
            <a:r>
              <a:rPr lang="en-US" sz="2376" kern="1200">
                <a:latin typeface="+mn-lt"/>
                <a:ea typeface="+mn-ea"/>
                <a:cs typeface="+mn-cs"/>
              </a:rPr>
              <a:t>Supporting investigations: specific </a:t>
            </a:r>
            <a:r>
              <a:rPr lang="en-US" sz="2376" kern="1200" err="1">
                <a:latin typeface="+mn-lt"/>
                <a:ea typeface="+mn-ea"/>
                <a:cs typeface="+mn-cs"/>
              </a:rPr>
              <a:t>IgE</a:t>
            </a:r>
            <a:r>
              <a:rPr lang="en-US" sz="2376" kern="1200">
                <a:latin typeface="+mn-lt"/>
              </a:rPr>
              <a:t> (SIgE)</a:t>
            </a:r>
            <a:endParaRPr lang="en-US" sz="2400"/>
          </a:p>
        </p:txBody>
      </p:sp>
      <p:pic>
        <p:nvPicPr>
          <p:cNvPr id="7170" name="Picture 2" descr="Classification of Specific IgE Levels ...">
            <a:extLst>
              <a:ext uri="{FF2B5EF4-FFF2-40B4-BE49-F238E27FC236}">
                <a16:creationId xmlns:a16="http://schemas.microsoft.com/office/drawing/2014/main" id="{93218590-9778-5C77-99F3-F8AF01900F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905" y="1522761"/>
            <a:ext cx="3948966" cy="1830884"/>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ow to use serum-specific IgE measurements in diagnosing and monitoring  food allergy | ADC Education &amp; Practice Edition">
            <a:extLst>
              <a:ext uri="{FF2B5EF4-FFF2-40B4-BE49-F238E27FC236}">
                <a16:creationId xmlns:a16="http://schemas.microsoft.com/office/drawing/2014/main" id="{0BB3AB46-1132-08DD-7A6A-E39E84D848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692" y="3788949"/>
            <a:ext cx="4120179" cy="273623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Step 1 Check for wheals and flares 15-20 minutes after you get the allergy skin test.">
            <a:extLst>
              <a:ext uri="{FF2B5EF4-FFF2-40B4-BE49-F238E27FC236}">
                <a16:creationId xmlns:a16="http://schemas.microsoft.com/office/drawing/2014/main" id="{64C4505D-70F3-1E74-2B40-843AD305577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8230" r="2962" b="20247"/>
          <a:stretch/>
        </p:blipFill>
        <p:spPr bwMode="auto">
          <a:xfrm>
            <a:off x="8000057" y="1698606"/>
            <a:ext cx="2632448" cy="1455225"/>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a:extLst>
              <a:ext uri="{FF2B5EF4-FFF2-40B4-BE49-F238E27FC236}">
                <a16:creationId xmlns:a16="http://schemas.microsoft.com/office/drawing/2014/main" id="{CA4FD225-59DA-4A44-7BF7-964F0962102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556" r="4444" b="8230"/>
          <a:stretch/>
        </p:blipFill>
        <p:spPr bwMode="auto">
          <a:xfrm>
            <a:off x="8000056" y="4012928"/>
            <a:ext cx="2775483" cy="238787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9B7D18B-88F7-A343-1443-5690B4498327}"/>
              </a:ext>
            </a:extLst>
          </p:cNvPr>
          <p:cNvSpPr txBox="1"/>
          <p:nvPr/>
        </p:nvSpPr>
        <p:spPr>
          <a:xfrm>
            <a:off x="9217925" y="470708"/>
            <a:ext cx="2365723" cy="368801"/>
          </a:xfrm>
          <a:prstGeom prst="rect">
            <a:avLst/>
          </a:prstGeom>
          <a:noFill/>
        </p:spPr>
        <p:txBody>
          <a:bodyPr wrap="square">
            <a:spAutoFit/>
          </a:bodyPr>
          <a:lstStyle/>
          <a:p>
            <a:pPr defTabSz="905256">
              <a:spcAft>
                <a:spcPts val="600"/>
              </a:spcAft>
            </a:pPr>
            <a:r>
              <a:rPr lang="en-US" sz="1782" kern="1200">
                <a:solidFill>
                  <a:schemeClr val="bg1"/>
                </a:solidFill>
                <a:latin typeface="+mn-lt"/>
                <a:ea typeface="+mn-ea"/>
                <a:cs typeface="+mn-cs"/>
              </a:rPr>
              <a:t>skin prick testing</a:t>
            </a:r>
            <a:endParaRPr lang="en-US">
              <a:solidFill>
                <a:schemeClr val="bg1"/>
              </a:solidFill>
            </a:endParaRPr>
          </a:p>
        </p:txBody>
      </p:sp>
      <p:sp>
        <p:nvSpPr>
          <p:cNvPr id="3" name="TextBox 2">
            <a:extLst>
              <a:ext uri="{FF2B5EF4-FFF2-40B4-BE49-F238E27FC236}">
                <a16:creationId xmlns:a16="http://schemas.microsoft.com/office/drawing/2014/main" id="{E467FEB0-5076-02F0-B4E5-9F951B40B7C7}"/>
              </a:ext>
            </a:extLst>
          </p:cNvPr>
          <p:cNvSpPr txBox="1"/>
          <p:nvPr/>
        </p:nvSpPr>
        <p:spPr>
          <a:xfrm>
            <a:off x="1343472" y="940078"/>
            <a:ext cx="864339" cy="369332"/>
          </a:xfrm>
          <a:prstGeom prst="rect">
            <a:avLst/>
          </a:prstGeom>
          <a:noFill/>
        </p:spPr>
        <p:txBody>
          <a:bodyPr wrap="none" rtlCol="0">
            <a:spAutoFit/>
          </a:bodyPr>
          <a:lstStyle/>
          <a:p>
            <a:r>
              <a:rPr lang="en-US" dirty="0"/>
              <a:t>Serum</a:t>
            </a:r>
          </a:p>
        </p:txBody>
      </p:sp>
      <p:sp>
        <p:nvSpPr>
          <p:cNvPr id="6" name="TextBox 5">
            <a:extLst>
              <a:ext uri="{FF2B5EF4-FFF2-40B4-BE49-F238E27FC236}">
                <a16:creationId xmlns:a16="http://schemas.microsoft.com/office/drawing/2014/main" id="{8A4775A0-3B72-56D9-8ECC-EC2473BFCDF7}"/>
              </a:ext>
            </a:extLst>
          </p:cNvPr>
          <p:cNvSpPr txBox="1"/>
          <p:nvPr/>
        </p:nvSpPr>
        <p:spPr>
          <a:xfrm>
            <a:off x="8756727" y="1087457"/>
            <a:ext cx="633507" cy="369332"/>
          </a:xfrm>
          <a:prstGeom prst="rect">
            <a:avLst/>
          </a:prstGeom>
          <a:noFill/>
        </p:spPr>
        <p:txBody>
          <a:bodyPr wrap="none" rtlCol="0">
            <a:spAutoFit/>
          </a:bodyPr>
          <a:lstStyle/>
          <a:p>
            <a:r>
              <a:rPr lang="en-US" dirty="0"/>
              <a:t>SPT</a:t>
            </a:r>
          </a:p>
        </p:txBody>
      </p:sp>
    </p:spTree>
    <p:extLst>
      <p:ext uri="{BB962C8B-B14F-4D97-AF65-F5344CB8AC3E}">
        <p14:creationId xmlns:p14="http://schemas.microsoft.com/office/powerpoint/2010/main" val="18996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17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1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9F663-4EE5-E0C8-F5BF-49F4536C7F3C}"/>
              </a:ext>
            </a:extLst>
          </p:cNvPr>
          <p:cNvSpPr>
            <a:spLocks noGrp="1"/>
          </p:cNvSpPr>
          <p:nvPr>
            <p:ph type="title"/>
          </p:nvPr>
        </p:nvSpPr>
        <p:spPr>
          <a:xfrm>
            <a:off x="754829" y="-63273"/>
            <a:ext cx="10515600" cy="1325563"/>
          </a:xfrm>
        </p:spPr>
        <p:txBody>
          <a:bodyPr/>
          <a:lstStyle/>
          <a:p>
            <a:pPr algn="ctr"/>
            <a:r>
              <a:rPr lang="en-US" b="1" dirty="0">
                <a:latin typeface="+mn-lt"/>
              </a:rPr>
              <a:t>……find some more pieces </a:t>
            </a:r>
          </a:p>
        </p:txBody>
      </p:sp>
      <p:sp>
        <p:nvSpPr>
          <p:cNvPr id="3" name="Slide Number Placeholder 2">
            <a:extLst>
              <a:ext uri="{FF2B5EF4-FFF2-40B4-BE49-F238E27FC236}">
                <a16:creationId xmlns:a16="http://schemas.microsoft.com/office/drawing/2014/main" id="{BB0B3972-4827-49A8-1D65-B8664C74AE66}"/>
              </a:ext>
            </a:extLst>
          </p:cNvPr>
          <p:cNvSpPr>
            <a:spLocks noGrp="1"/>
          </p:cNvSpPr>
          <p:nvPr>
            <p:ph type="sldNum" sz="quarter" idx="12"/>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C8F1CCF-FCDF-8C4D-919F-6BDDD51DABDB}"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6" descr="Graph 2a">
            <a:extLst>
              <a:ext uri="{FF2B5EF4-FFF2-40B4-BE49-F238E27FC236}">
                <a16:creationId xmlns:a16="http://schemas.microsoft.com/office/drawing/2014/main" id="{C89C96D8-CDDE-525E-7CF8-E51B4244685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5000" contrast="37000"/>
                    </a14:imgEffect>
                  </a14:imgLayer>
                </a14:imgProps>
              </a:ext>
              <a:ext uri="{28A0092B-C50C-407E-A947-70E740481C1C}">
                <a14:useLocalDpi xmlns:a14="http://schemas.microsoft.com/office/drawing/2010/main" val="0"/>
              </a:ext>
            </a:extLst>
          </a:blip>
          <a:srcRect l="4929" t="959" r="49270"/>
          <a:stretch/>
        </p:blipFill>
        <p:spPr bwMode="auto">
          <a:xfrm>
            <a:off x="3213848" y="1027908"/>
            <a:ext cx="4437529" cy="4999684"/>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a:extLst>
              <a:ext uri="{FF2B5EF4-FFF2-40B4-BE49-F238E27FC236}">
                <a16:creationId xmlns:a16="http://schemas.microsoft.com/office/drawing/2014/main" id="{715628A0-806F-D8F2-68B3-F3A98F14D5BF}"/>
              </a:ext>
            </a:extLst>
          </p:cNvPr>
          <p:cNvSpPr txBox="1"/>
          <p:nvPr/>
        </p:nvSpPr>
        <p:spPr>
          <a:xfrm>
            <a:off x="7999275" y="1167472"/>
            <a:ext cx="3349633" cy="64632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lvl="0" algn="ctr" latinLnBrk="1" hangingPunct="0">
              <a:defRPr/>
            </a:pPr>
            <a:r>
              <a:rPr lang="en-US" b="1" dirty="0">
                <a:solidFill>
                  <a:srgbClr val="000000"/>
                </a:solidFill>
                <a:latin typeface="Arial"/>
                <a:ea typeface="Arial"/>
                <a:cs typeface="Arial"/>
                <a:sym typeface="Arial"/>
              </a:rPr>
              <a:t>Note marked diurnal variation</a:t>
            </a:r>
          </a:p>
          <a:p>
            <a:pPr lvl="0" algn="ctr" latinLnBrk="1" hangingPunct="0">
              <a:defRPr/>
            </a:pPr>
            <a:r>
              <a:rPr lang="en-US" b="1" dirty="0">
                <a:solidFill>
                  <a:srgbClr val="000000"/>
                </a:solidFill>
                <a:latin typeface="Arial"/>
                <a:ea typeface="Arial"/>
                <a:cs typeface="Arial"/>
                <a:sym typeface="Arial"/>
              </a:rPr>
              <a:t>Note evening readings</a:t>
            </a:r>
          </a:p>
        </p:txBody>
      </p:sp>
      <p:sp>
        <p:nvSpPr>
          <p:cNvPr id="7" name="TextBox 6">
            <a:extLst>
              <a:ext uri="{FF2B5EF4-FFF2-40B4-BE49-F238E27FC236}">
                <a16:creationId xmlns:a16="http://schemas.microsoft.com/office/drawing/2014/main" id="{1538625B-2478-93FD-15BF-3CAF7B1360B0}"/>
              </a:ext>
            </a:extLst>
          </p:cNvPr>
          <p:cNvSpPr txBox="1"/>
          <p:nvPr/>
        </p:nvSpPr>
        <p:spPr>
          <a:xfrm>
            <a:off x="3445260" y="3333382"/>
            <a:ext cx="1357476" cy="307775"/>
          </a:xfrm>
          <a:prstGeom prst="rect">
            <a:avLst/>
          </a:prstGeom>
          <a:solidFill>
            <a:schemeClr val="bg1"/>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1" hangingPunct="0">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Arial"/>
                <a:ea typeface="Arial"/>
                <a:cs typeface="Arial"/>
                <a:sym typeface="Arial"/>
              </a:rPr>
              <a:t>26% variability</a:t>
            </a:r>
          </a:p>
        </p:txBody>
      </p:sp>
      <p:sp>
        <p:nvSpPr>
          <p:cNvPr id="8" name="TextBox 7">
            <a:extLst>
              <a:ext uri="{FF2B5EF4-FFF2-40B4-BE49-F238E27FC236}">
                <a16:creationId xmlns:a16="http://schemas.microsoft.com/office/drawing/2014/main" id="{D6B7B776-8C92-614C-A968-F7DE7663F659}"/>
              </a:ext>
            </a:extLst>
          </p:cNvPr>
          <p:cNvSpPr txBox="1"/>
          <p:nvPr/>
        </p:nvSpPr>
        <p:spPr>
          <a:xfrm>
            <a:off x="5820908" y="3409726"/>
            <a:ext cx="1357476" cy="307775"/>
          </a:xfrm>
          <a:prstGeom prst="rect">
            <a:avLst/>
          </a:prstGeom>
          <a:solidFill>
            <a:schemeClr val="bg1"/>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1" hangingPunct="0">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Arial"/>
                <a:ea typeface="Arial"/>
                <a:cs typeface="Arial"/>
                <a:sym typeface="Arial"/>
              </a:rPr>
              <a:t>48% variability</a:t>
            </a:r>
          </a:p>
        </p:txBody>
      </p:sp>
      <p:pic>
        <p:nvPicPr>
          <p:cNvPr id="5122" name="Picture 2" descr="Mini-Wright Peak Flow Meter for asthma in adults and children">
            <a:extLst>
              <a:ext uri="{FF2B5EF4-FFF2-40B4-BE49-F238E27FC236}">
                <a16:creationId xmlns:a16="http://schemas.microsoft.com/office/drawing/2014/main" id="{5435C498-FD76-5F04-F2DE-EAE22FE1D0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829" y="1752245"/>
            <a:ext cx="1949933" cy="194993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Table 8">
            <a:extLst>
              <a:ext uri="{FF2B5EF4-FFF2-40B4-BE49-F238E27FC236}">
                <a16:creationId xmlns:a16="http://schemas.microsoft.com/office/drawing/2014/main" id="{2F56FA3B-1765-A3FE-4BFD-3BEB2CAC3AC2}"/>
              </a:ext>
            </a:extLst>
          </p:cNvPr>
          <p:cNvGraphicFramePr>
            <a:graphicFrameLocks noGrp="1"/>
          </p:cNvGraphicFramePr>
          <p:nvPr/>
        </p:nvGraphicFramePr>
        <p:xfrm>
          <a:off x="8124370" y="2186488"/>
          <a:ext cx="3386631" cy="2446476"/>
        </p:xfrm>
        <a:graphic>
          <a:graphicData uri="http://schemas.openxmlformats.org/drawingml/2006/table">
            <a:tbl>
              <a:tblPr firstRow="1" bandRow="1">
                <a:tableStyleId>{B301B821-A1FF-4177-AEE7-76D212191A09}</a:tableStyleId>
              </a:tblPr>
              <a:tblGrid>
                <a:gridCol w="1346197">
                  <a:extLst>
                    <a:ext uri="{9D8B030D-6E8A-4147-A177-3AD203B41FA5}">
                      <a16:colId xmlns:a16="http://schemas.microsoft.com/office/drawing/2014/main" val="20000"/>
                    </a:ext>
                  </a:extLst>
                </a:gridCol>
                <a:gridCol w="2040434">
                  <a:extLst>
                    <a:ext uri="{9D8B030D-6E8A-4147-A177-3AD203B41FA5}">
                      <a16:colId xmlns:a16="http://schemas.microsoft.com/office/drawing/2014/main" val="20001"/>
                    </a:ext>
                  </a:extLst>
                </a:gridCol>
              </a:tblGrid>
              <a:tr h="611619">
                <a:tc>
                  <a:txBody>
                    <a:bodyPr/>
                    <a:lstStyle/>
                    <a:p>
                      <a:pPr algn="l"/>
                      <a:r>
                        <a:rPr lang="en-GB" sz="1400" b="1" dirty="0"/>
                        <a:t>0</a:t>
                      </a:r>
                      <a:r>
                        <a:rPr lang="en-GB" sz="1400" b="1" baseline="0" dirty="0"/>
                        <a:t>–14% variability</a:t>
                      </a:r>
                      <a:endParaRPr lang="en-GB" sz="1400" b="1" dirty="0"/>
                    </a:p>
                  </a:txBody>
                  <a:tcPr/>
                </a:tc>
                <a:tc>
                  <a:txBody>
                    <a:bodyPr/>
                    <a:lstStyle/>
                    <a:p>
                      <a:pPr algn="l"/>
                      <a:r>
                        <a:rPr lang="en-GB" sz="1400" b="1" dirty="0"/>
                        <a:t>Uncharacteristic</a:t>
                      </a:r>
                      <a:r>
                        <a:rPr lang="en-GB" sz="1400" b="1" baseline="0" dirty="0"/>
                        <a:t> of asthma</a:t>
                      </a:r>
                      <a:endParaRPr lang="en-GB" sz="1400" b="1" dirty="0"/>
                    </a:p>
                  </a:txBody>
                  <a:tcPr/>
                </a:tc>
                <a:extLst>
                  <a:ext uri="{0D108BD9-81ED-4DB2-BD59-A6C34878D82A}">
                    <a16:rowId xmlns:a16="http://schemas.microsoft.com/office/drawing/2014/main" val="10000"/>
                  </a:ext>
                </a:extLst>
              </a:tr>
              <a:tr h="611619">
                <a:tc>
                  <a:txBody>
                    <a:bodyPr/>
                    <a:lstStyle/>
                    <a:p>
                      <a:pPr algn="l"/>
                      <a:r>
                        <a:rPr lang="en-GB" sz="1400" b="1" dirty="0"/>
                        <a:t>15</a:t>
                      </a:r>
                      <a:r>
                        <a:rPr lang="en-GB" sz="1400" b="1" baseline="0" dirty="0"/>
                        <a:t>–19% variability</a:t>
                      </a:r>
                      <a:endParaRPr lang="en-GB" sz="1400" b="1" dirty="0"/>
                    </a:p>
                  </a:txBody>
                  <a:tcPr/>
                </a:tc>
                <a:tc>
                  <a:txBody>
                    <a:bodyPr/>
                    <a:lstStyle/>
                    <a:p>
                      <a:pPr algn="l"/>
                      <a:r>
                        <a:rPr lang="en-GB" sz="1400" b="1" dirty="0"/>
                        <a:t>Supports</a:t>
                      </a:r>
                      <a:r>
                        <a:rPr lang="en-GB" sz="1400" b="1" baseline="0" dirty="0"/>
                        <a:t> diagnosis of asthma</a:t>
                      </a:r>
                      <a:endParaRPr lang="en-GB" sz="1400" b="1" dirty="0"/>
                    </a:p>
                  </a:txBody>
                  <a:tcPr/>
                </a:tc>
                <a:extLst>
                  <a:ext uri="{0D108BD9-81ED-4DB2-BD59-A6C34878D82A}">
                    <a16:rowId xmlns:a16="http://schemas.microsoft.com/office/drawing/2014/main" val="10001"/>
                  </a:ext>
                </a:extLst>
              </a:tr>
              <a:tr h="611619">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en-GB" sz="1400" b="1" baseline="0" dirty="0"/>
                        <a:t>20–30% variability</a:t>
                      </a:r>
                      <a:endParaRPr lang="en-GB" sz="1400" b="1" dirty="0"/>
                    </a:p>
                  </a:txBody>
                  <a:tcPr/>
                </a:tc>
                <a:tc>
                  <a:txBody>
                    <a:bodyPr/>
                    <a:lstStyle/>
                    <a:p>
                      <a:pPr algn="l"/>
                      <a:r>
                        <a:rPr lang="en-GB" sz="1400" b="1" dirty="0"/>
                        <a:t>Mild persistent asthma</a:t>
                      </a:r>
                    </a:p>
                  </a:txBody>
                  <a:tcPr/>
                </a:tc>
                <a:extLst>
                  <a:ext uri="{0D108BD9-81ED-4DB2-BD59-A6C34878D82A}">
                    <a16:rowId xmlns:a16="http://schemas.microsoft.com/office/drawing/2014/main" val="10002"/>
                  </a:ext>
                </a:extLst>
              </a:tr>
              <a:tr h="611619">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en-GB" sz="1400" b="1" baseline="0" dirty="0"/>
                        <a:t>31–100% variability</a:t>
                      </a:r>
                      <a:endParaRPr lang="en-GB" sz="1400" b="1" dirty="0"/>
                    </a:p>
                  </a:txBody>
                  <a:tcPr/>
                </a:tc>
                <a:tc>
                  <a:txBody>
                    <a:bodyPr/>
                    <a:lstStyle/>
                    <a:p>
                      <a:pPr algn="l"/>
                      <a:r>
                        <a:rPr lang="en-GB" sz="1400" b="1" dirty="0"/>
                        <a:t>Moderate to severe</a:t>
                      </a:r>
                      <a:r>
                        <a:rPr lang="en-GB" sz="1400" b="1" baseline="0" dirty="0"/>
                        <a:t> persistent</a:t>
                      </a:r>
                      <a:endParaRPr lang="en-GB" sz="1400" b="1" dirty="0"/>
                    </a:p>
                  </a:txBody>
                  <a:tcPr/>
                </a:tc>
                <a:extLst>
                  <a:ext uri="{0D108BD9-81ED-4DB2-BD59-A6C34878D82A}">
                    <a16:rowId xmlns:a16="http://schemas.microsoft.com/office/drawing/2014/main" val="10003"/>
                  </a:ext>
                </a:extLst>
              </a:tr>
            </a:tbl>
          </a:graphicData>
        </a:graphic>
      </p:graphicFrame>
      <p:sp>
        <p:nvSpPr>
          <p:cNvPr id="12" name="TextBox 11">
            <a:extLst>
              <a:ext uri="{FF2B5EF4-FFF2-40B4-BE49-F238E27FC236}">
                <a16:creationId xmlns:a16="http://schemas.microsoft.com/office/drawing/2014/main" id="{BCDF57DA-5EDB-5C0F-9BE7-2B1A87A99E5B}"/>
              </a:ext>
            </a:extLst>
          </p:cNvPr>
          <p:cNvSpPr txBox="1"/>
          <p:nvPr/>
        </p:nvSpPr>
        <p:spPr>
          <a:xfrm>
            <a:off x="8338309" y="5378824"/>
            <a:ext cx="3423758" cy="646331"/>
          </a:xfrm>
          <a:prstGeom prst="rect">
            <a:avLst/>
          </a:prstGeom>
          <a:solidFill>
            <a:schemeClr val="bg1">
              <a:alpha val="97000"/>
            </a:schemeClr>
          </a:solidFill>
          <a:ln w="22225">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panose="020F0502020204030204"/>
              </a:rPr>
              <a:t>Commence 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panose="020F0502020204030204"/>
              </a:rPr>
              <a:t>Teach and check inhaler technique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8BF76EDE-1303-C4BE-897E-65EECCE58F39}"/>
              </a:ext>
            </a:extLst>
          </p:cNvPr>
          <p:cNvSpPr txBox="1"/>
          <p:nvPr/>
        </p:nvSpPr>
        <p:spPr>
          <a:xfrm>
            <a:off x="564576" y="3965974"/>
            <a:ext cx="2330438"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666666"/>
                </a:solidFill>
                <a:effectLst/>
                <a:uLnTx/>
                <a:uFillTx/>
                <a:latin typeface="STIXGeneral-Regular"/>
                <a:ea typeface="+mn-ea"/>
                <a:cs typeface="+mn-cs"/>
              </a:rPr>
              <a:t>       PEF</a:t>
            </a:r>
            <a:r>
              <a:rPr kumimoji="0" lang="en-GB" sz="1800" b="0" i="0" u="none" strike="noStrike" kern="1200" cap="none" spc="0" normalizeH="0" baseline="0" noProof="0" dirty="0">
                <a:ln>
                  <a:noFill/>
                </a:ln>
                <a:solidFill>
                  <a:srgbClr val="666666"/>
                </a:solidFill>
                <a:effectLst/>
                <a:uLnTx/>
                <a:uFillTx/>
                <a:latin typeface="STIXGeneral-Italic"/>
                <a:ea typeface="+mn-ea"/>
                <a:cs typeface="+mn-cs"/>
              </a:rPr>
              <a:t>𝑚</a:t>
            </a:r>
            <a:r>
              <a:rPr kumimoji="0" lang="en-GB" sz="1800" b="0" i="0" u="none" strike="noStrike" kern="1200" cap="none" spc="0" normalizeH="0" baseline="0" noProof="0" dirty="0">
                <a:ln>
                  <a:noFill/>
                </a:ln>
                <a:solidFill>
                  <a:srgbClr val="666666"/>
                </a:solidFill>
                <a:effectLst/>
                <a:uLnTx/>
                <a:uFillTx/>
                <a:latin typeface="STIXGeneral-Regular"/>
                <a:ea typeface="+mn-ea"/>
                <a:cs typeface="+mn-cs"/>
              </a:rPr>
              <a:t>−PEF</a:t>
            </a:r>
            <a:r>
              <a:rPr kumimoji="0" lang="en-GB" sz="1800" b="0" i="0" u="none" strike="noStrike" kern="1200" cap="none" spc="0" normalizeH="0" baseline="0" noProof="0" dirty="0">
                <a:ln>
                  <a:noFill/>
                </a:ln>
                <a:solidFill>
                  <a:srgbClr val="666666"/>
                </a:solidFill>
                <a:effectLst/>
                <a:uLnTx/>
                <a:uFillTx/>
                <a:latin typeface="STIXGeneral-Italic"/>
                <a:ea typeface="+mn-ea"/>
                <a:cs typeface="+mn-cs"/>
              </a:rPr>
              <a:t>𝑒</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666666"/>
                </a:solidFill>
                <a:effectLst/>
                <a:uLnTx/>
                <a:uFillTx/>
                <a:latin typeface="STIXGeneral-Regular"/>
                <a:ea typeface="+mn-ea"/>
                <a:cs typeface="+mn-cs"/>
              </a:rPr>
              <a:t> 0.5 (PEF</a:t>
            </a:r>
            <a:r>
              <a:rPr kumimoji="0" lang="en-GB" sz="1800" b="0" i="0" u="none" strike="noStrike" kern="1200" cap="none" spc="0" normalizeH="0" baseline="0" noProof="0" dirty="0">
                <a:ln>
                  <a:noFill/>
                </a:ln>
                <a:solidFill>
                  <a:srgbClr val="666666"/>
                </a:solidFill>
                <a:effectLst/>
                <a:uLnTx/>
                <a:uFillTx/>
                <a:latin typeface="STIXGeneral-Italic"/>
                <a:ea typeface="+mn-ea"/>
                <a:cs typeface="+mn-cs"/>
              </a:rPr>
              <a:t>𝑚</a:t>
            </a:r>
            <a:r>
              <a:rPr kumimoji="0" lang="en-GB" sz="1800" b="0" i="0" u="none" strike="noStrike" kern="1200" cap="none" spc="0" normalizeH="0" baseline="0" noProof="0" dirty="0">
                <a:ln>
                  <a:noFill/>
                </a:ln>
                <a:solidFill>
                  <a:srgbClr val="666666"/>
                </a:solidFill>
                <a:effectLst/>
                <a:uLnTx/>
                <a:uFillTx/>
                <a:latin typeface="STIXGeneral-Regular"/>
                <a:ea typeface="+mn-ea"/>
                <a:cs typeface="+mn-cs"/>
              </a:rPr>
              <a:t>+PEF</a:t>
            </a:r>
            <a:r>
              <a:rPr kumimoji="0" lang="en-GB" sz="1800" b="0" i="0" u="none" strike="noStrike" kern="1200" cap="none" spc="0" normalizeH="0" baseline="0" noProof="0" dirty="0">
                <a:ln>
                  <a:noFill/>
                </a:ln>
                <a:solidFill>
                  <a:srgbClr val="666666"/>
                </a:solidFill>
                <a:effectLst/>
                <a:uLnTx/>
                <a:uFillTx/>
                <a:latin typeface="STIXGeneral-Italic"/>
                <a:ea typeface="+mn-ea"/>
                <a:cs typeface="+mn-cs"/>
              </a:rPr>
              <a:t>𝑒</a:t>
            </a:r>
            <a:r>
              <a:rPr kumimoji="0" lang="en-GB" sz="1800" b="0" i="0" u="none" strike="noStrike" kern="1200" cap="none" spc="0" normalizeH="0" baseline="0" noProof="0" dirty="0">
                <a:ln>
                  <a:noFill/>
                </a:ln>
                <a:solidFill>
                  <a:srgbClr val="666666"/>
                </a:solidFill>
                <a:effectLst/>
                <a:uLnTx/>
                <a:uFillTx/>
                <a:latin typeface="STIXGeneral-Regular"/>
                <a:ea typeface="+mn-ea"/>
                <a:cs typeface="+mn-cs"/>
              </a:rPr>
              <a:t>)×100</a:t>
            </a:r>
            <a:b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CA017547-DC6C-F51A-292E-9F57531FBB4E}"/>
              </a:ext>
            </a:extLst>
          </p:cNvPr>
          <p:cNvCxnSpPr/>
          <p:nvPr/>
        </p:nvCxnSpPr>
        <p:spPr>
          <a:xfrm>
            <a:off x="680999" y="4284617"/>
            <a:ext cx="2059856"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8309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P spid="12" grpId="0" animBg="1"/>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nd Then What?&quot;">
            <a:extLst>
              <a:ext uri="{FF2B5EF4-FFF2-40B4-BE49-F238E27FC236}">
                <a16:creationId xmlns:a16="http://schemas.microsoft.com/office/drawing/2014/main" id="{07921A2C-633D-FD06-FA28-0C53984E23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331" r="17302" b="2"/>
          <a:stretch/>
        </p:blipFill>
        <p:spPr bwMode="auto">
          <a:xfrm>
            <a:off x="835025" y="365891"/>
            <a:ext cx="5260975" cy="4707593"/>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noFill/>
          <a:effectLst>
            <a:outerShdw blurRad="381000" dist="152400" dir="5400000" algn="t" rotWithShape="0">
              <a:prstClr val="black">
                <a:alpha val="10000"/>
              </a:prstClr>
            </a:outerShdw>
          </a:effectLst>
          <a:extLst>
            <a:ext uri="{909E8E84-426E-40DD-AFC4-6F175D3DCCD1}">
              <a14:hiddenFill xmlns:a14="http://schemas.microsoft.com/office/drawing/2010/main">
                <a:solidFill>
                  <a:srgbClr val="FFFFFF"/>
                </a:solidFill>
              </a14:hiddenFill>
            </a:ext>
          </a:extLst>
        </p:spPr>
      </p:pic>
      <p:pic>
        <p:nvPicPr>
          <p:cNvPr id="3076" name="Picture 4" descr="How to Follow-up with Customers Like a Pro — Jeff Toister">
            <a:extLst>
              <a:ext uri="{FF2B5EF4-FFF2-40B4-BE49-F238E27FC236}">
                <a16:creationId xmlns:a16="http://schemas.microsoft.com/office/drawing/2014/main" id="{E2971F2A-0F1D-3FF2-20A6-2F3CB080C23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731" t="31356" r="30365" b="20686"/>
          <a:stretch/>
        </p:blipFill>
        <p:spPr bwMode="auto">
          <a:xfrm>
            <a:off x="7069136" y="1970582"/>
            <a:ext cx="3314701" cy="2167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69539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3D10F-1159-7446-98CA-9EC4C8D23855}"/>
              </a:ext>
            </a:extLst>
          </p:cNvPr>
          <p:cNvSpPr>
            <a:spLocks noGrp="1"/>
          </p:cNvSpPr>
          <p:nvPr>
            <p:ph type="title"/>
          </p:nvPr>
        </p:nvSpPr>
        <p:spPr>
          <a:xfrm>
            <a:off x="1446809" y="217813"/>
            <a:ext cx="10020259" cy="583687"/>
          </a:xfrm>
        </p:spPr>
        <p:txBody>
          <a:bodyPr>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dirty="0">
                <a:solidFill>
                  <a:prstClr val="black"/>
                </a:solidFill>
                <a:latin typeface="Calibri" panose="020F0502020204030204"/>
                <a:ea typeface="+mn-ea"/>
                <a:cs typeface="+mn-cs"/>
              </a:rPr>
              <a:t>Two week follow-up</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 response to treatment</a:t>
            </a:r>
          </a:p>
        </p:txBody>
      </p:sp>
      <p:pic>
        <p:nvPicPr>
          <p:cNvPr id="3" name="Picture 6" descr="Graph 2a">
            <a:extLst>
              <a:ext uri="{FF2B5EF4-FFF2-40B4-BE49-F238E27FC236}">
                <a16:creationId xmlns:a16="http://schemas.microsoft.com/office/drawing/2014/main" id="{5A633AC0-AB6F-3A4C-A321-4329C76D281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5000" contrast="37000"/>
                    </a14:imgEffect>
                  </a14:imgLayer>
                </a14:imgProps>
              </a:ext>
              <a:ext uri="{28A0092B-C50C-407E-A947-70E740481C1C}">
                <a14:useLocalDpi xmlns:a14="http://schemas.microsoft.com/office/drawing/2010/main" val="0"/>
              </a:ext>
            </a:extLst>
          </a:blip>
          <a:srcRect l="4929" r="3174"/>
          <a:stretch>
            <a:fillRect/>
          </a:stretch>
        </p:blipFill>
        <p:spPr bwMode="auto">
          <a:xfrm>
            <a:off x="1026375" y="1076653"/>
            <a:ext cx="10020260" cy="4992396"/>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TextBox 10">
            <a:extLst>
              <a:ext uri="{FF2B5EF4-FFF2-40B4-BE49-F238E27FC236}">
                <a16:creationId xmlns:a16="http://schemas.microsoft.com/office/drawing/2014/main" id="{29767A6F-B7A8-864D-86B6-07EB99ACECC5}"/>
              </a:ext>
            </a:extLst>
          </p:cNvPr>
          <p:cNvSpPr txBox="1"/>
          <p:nvPr/>
        </p:nvSpPr>
        <p:spPr>
          <a:xfrm>
            <a:off x="8615246" y="2490284"/>
            <a:ext cx="1496581" cy="338552"/>
          </a:xfrm>
          <a:prstGeom prst="rect">
            <a:avLst/>
          </a:prstGeom>
          <a:solidFill>
            <a:schemeClr val="bg1"/>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1"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6% variability</a:t>
            </a:r>
          </a:p>
        </p:txBody>
      </p:sp>
      <p:sp>
        <p:nvSpPr>
          <p:cNvPr id="5" name="TextBox 4">
            <a:extLst>
              <a:ext uri="{FF2B5EF4-FFF2-40B4-BE49-F238E27FC236}">
                <a16:creationId xmlns:a16="http://schemas.microsoft.com/office/drawing/2014/main" id="{573E7D04-8F72-9F49-9090-2B66FDAC913A}"/>
              </a:ext>
            </a:extLst>
          </p:cNvPr>
          <p:cNvSpPr txBox="1"/>
          <p:nvPr/>
        </p:nvSpPr>
        <p:spPr>
          <a:xfrm>
            <a:off x="7086332" y="3397151"/>
            <a:ext cx="2435718" cy="307775"/>
          </a:xfrm>
          <a:prstGeom prst="rect">
            <a:avLst/>
          </a:prstGeom>
          <a:solidFill>
            <a:schemeClr val="bg1"/>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1"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Arial"/>
                <a:cs typeface="Arial"/>
                <a:sym typeface="Arial"/>
              </a:rPr>
              <a:t>Note response to treatment</a:t>
            </a:r>
          </a:p>
        </p:txBody>
      </p:sp>
      <p:sp>
        <p:nvSpPr>
          <p:cNvPr id="24" name="TextBox 23">
            <a:extLst>
              <a:ext uri="{FF2B5EF4-FFF2-40B4-BE49-F238E27FC236}">
                <a16:creationId xmlns:a16="http://schemas.microsoft.com/office/drawing/2014/main" id="{61FD77D2-23E6-8DDF-EFBF-1A9A5FD68CD4}"/>
              </a:ext>
            </a:extLst>
          </p:cNvPr>
          <p:cNvSpPr txBox="1"/>
          <p:nvPr/>
        </p:nvSpPr>
        <p:spPr>
          <a:xfrm>
            <a:off x="6960818" y="3848778"/>
            <a:ext cx="4436279" cy="120032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GINA 2022: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panose="020F0502020204030204"/>
              </a:rPr>
              <a:t>a significant response to treatment after 4W</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FEV1&gt; 12% </a:t>
            </a:r>
            <a:r>
              <a:rPr lang="en-US" dirty="0">
                <a:solidFill>
                  <a:prstClr val="black"/>
                </a:solidFill>
                <a:latin typeface="Calibri" panose="020F0502020204030204"/>
              </a:rPr>
              <a:t>or</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200ml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PEF &gt;20%</a:t>
            </a:r>
          </a:p>
        </p:txBody>
      </p:sp>
    </p:spTree>
    <p:extLst>
      <p:ext uri="{BB962C8B-B14F-4D97-AF65-F5344CB8AC3E}">
        <p14:creationId xmlns:p14="http://schemas.microsoft.com/office/powerpoint/2010/main" val="9900965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remium Photo | Young man having asthma attack outdoors">
            <a:extLst>
              <a:ext uri="{FF2B5EF4-FFF2-40B4-BE49-F238E27FC236}">
                <a16:creationId xmlns:a16="http://schemas.microsoft.com/office/drawing/2014/main" id="{D5836C1D-8847-84E4-5384-7352628A1AF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795"/>
          <a:stretch/>
        </p:blipFill>
        <p:spPr bwMode="auto">
          <a:xfrm>
            <a:off x="180267" y="1218493"/>
            <a:ext cx="1970173" cy="204509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3FEE4E3D-1193-CEB1-7AF1-1B82F394D377}"/>
              </a:ext>
            </a:extLst>
          </p:cNvPr>
          <p:cNvSpPr/>
          <p:nvPr/>
        </p:nvSpPr>
        <p:spPr>
          <a:xfrm>
            <a:off x="2581117" y="897167"/>
            <a:ext cx="3891872" cy="1665559"/>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b="1" dirty="0">
                <a:solidFill>
                  <a:schemeClr val="tx1"/>
                </a:solidFill>
              </a:rPr>
              <a:t>Presentation</a:t>
            </a:r>
          </a:p>
          <a:p>
            <a:r>
              <a:rPr lang="en-US" sz="1600" dirty="0">
                <a:solidFill>
                  <a:schemeClr val="tx1"/>
                </a:solidFill>
              </a:rPr>
              <a:t>First consultation: Please may have some more Salbutamol?</a:t>
            </a:r>
          </a:p>
          <a:p>
            <a:r>
              <a:rPr lang="en-US" sz="1600" dirty="0">
                <a:solidFill>
                  <a:schemeClr val="tx1"/>
                </a:solidFill>
              </a:rPr>
              <a:t>As many as you can give me</a:t>
            </a:r>
          </a:p>
          <a:p>
            <a:r>
              <a:rPr lang="en-US" sz="1600" dirty="0">
                <a:solidFill>
                  <a:schemeClr val="tx1"/>
                </a:solidFill>
              </a:rPr>
              <a:t>I have had asthma for many years</a:t>
            </a:r>
          </a:p>
          <a:p>
            <a:pPr algn="ctr"/>
            <a:endParaRPr lang="en-US" sz="1600" b="1" dirty="0">
              <a:solidFill>
                <a:schemeClr val="tx1"/>
              </a:solidFill>
            </a:endParaRPr>
          </a:p>
        </p:txBody>
      </p:sp>
      <p:sp>
        <p:nvSpPr>
          <p:cNvPr id="14" name="Rectangle 13">
            <a:extLst>
              <a:ext uri="{FF2B5EF4-FFF2-40B4-BE49-F238E27FC236}">
                <a16:creationId xmlns:a16="http://schemas.microsoft.com/office/drawing/2014/main" id="{C3D7E755-2C00-ED2A-7A12-55718D773CEA}"/>
              </a:ext>
            </a:extLst>
          </p:cNvPr>
          <p:cNvSpPr/>
          <p:nvPr/>
        </p:nvSpPr>
        <p:spPr>
          <a:xfrm>
            <a:off x="2504396" y="3429000"/>
            <a:ext cx="4287349" cy="2858252"/>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dirty="0">
              <a:solidFill>
                <a:schemeClr val="bg1"/>
              </a:solidFill>
            </a:endParaRPr>
          </a:p>
          <a:p>
            <a:pPr algn="ctr"/>
            <a:endParaRPr lang="en-US" sz="1600" b="1" dirty="0">
              <a:solidFill>
                <a:schemeClr val="bg1"/>
              </a:solidFill>
            </a:endParaRPr>
          </a:p>
          <a:p>
            <a:pPr algn="ctr"/>
            <a:r>
              <a:rPr lang="en-US" sz="1600" b="1" dirty="0">
                <a:solidFill>
                  <a:schemeClr val="accent1">
                    <a:lumMod val="50000"/>
                  </a:schemeClr>
                </a:solidFill>
              </a:rPr>
              <a:t>Symptoms and physical examination</a:t>
            </a:r>
          </a:p>
          <a:p>
            <a:pPr lvl="0">
              <a:lnSpc>
                <a:spcPct val="120000"/>
              </a:lnSpc>
              <a:buClr>
                <a:srgbClr val="00499A"/>
              </a:buClr>
              <a:buSzPct val="100000"/>
              <a:defRPr/>
            </a:pPr>
            <a:endParaRPr lang="en-US" sz="1600" kern="0" dirty="0">
              <a:solidFill>
                <a:schemeClr val="accent1">
                  <a:lumMod val="50000"/>
                </a:schemeClr>
              </a:solidFill>
              <a:ea typeface="Arial"/>
              <a:cs typeface="Arial"/>
              <a:sym typeface="Arial"/>
            </a:endParaRPr>
          </a:p>
          <a:p>
            <a:pPr lvl="0">
              <a:lnSpc>
                <a:spcPct val="120000"/>
              </a:lnSpc>
              <a:buClr>
                <a:srgbClr val="00499A"/>
              </a:buClr>
              <a:buSzPct val="100000"/>
              <a:defRPr/>
            </a:pPr>
            <a:r>
              <a:rPr lang="en-US" sz="1600" kern="0" dirty="0">
                <a:solidFill>
                  <a:schemeClr val="accent1">
                    <a:lumMod val="50000"/>
                  </a:schemeClr>
                </a:solidFill>
                <a:ea typeface="Arial"/>
                <a:cs typeface="Arial"/>
                <a:sym typeface="Arial"/>
              </a:rPr>
              <a:t>John is a 21 year old man</a:t>
            </a:r>
          </a:p>
          <a:p>
            <a:pPr lvl="0">
              <a:lnSpc>
                <a:spcPct val="120000"/>
              </a:lnSpc>
              <a:buClr>
                <a:srgbClr val="00499A"/>
              </a:buClr>
              <a:buSzPct val="100000"/>
              <a:defRPr/>
            </a:pPr>
            <a:r>
              <a:rPr lang="en-US" sz="1600" kern="0" dirty="0">
                <a:solidFill>
                  <a:schemeClr val="accent1">
                    <a:lumMod val="50000"/>
                  </a:schemeClr>
                </a:solidFill>
                <a:ea typeface="Arial"/>
                <a:cs typeface="Arial"/>
                <a:sym typeface="Arial"/>
              </a:rPr>
              <a:t>He has symptoms of cough, wheeze, </a:t>
            </a:r>
            <a:r>
              <a:rPr lang="en-US" sz="1600" kern="0" dirty="0" err="1">
                <a:solidFill>
                  <a:schemeClr val="accent1">
                    <a:lumMod val="50000"/>
                  </a:schemeClr>
                </a:solidFill>
                <a:ea typeface="Arial"/>
                <a:cs typeface="Arial"/>
                <a:sym typeface="Arial"/>
              </a:rPr>
              <a:t>SoB</a:t>
            </a:r>
            <a:r>
              <a:rPr lang="en-US" sz="1600" kern="0" dirty="0">
                <a:solidFill>
                  <a:schemeClr val="accent1">
                    <a:lumMod val="50000"/>
                  </a:schemeClr>
                </a:solidFill>
                <a:ea typeface="Arial"/>
                <a:cs typeface="Arial"/>
                <a:sym typeface="Arial"/>
              </a:rPr>
              <a:t> on exertion, tight chest and wakes most nights</a:t>
            </a:r>
          </a:p>
          <a:p>
            <a:pPr lvl="0">
              <a:lnSpc>
                <a:spcPct val="120000"/>
              </a:lnSpc>
              <a:buClr>
                <a:srgbClr val="00499A"/>
              </a:buClr>
              <a:buSzPct val="100000"/>
              <a:defRPr/>
            </a:pPr>
            <a:r>
              <a:rPr lang="en-US" sz="1600" kern="0" dirty="0">
                <a:solidFill>
                  <a:schemeClr val="accent1">
                    <a:lumMod val="50000"/>
                  </a:schemeClr>
                </a:solidFill>
                <a:ea typeface="Arial"/>
                <a:cs typeface="Arial"/>
                <a:sym typeface="Arial"/>
              </a:rPr>
              <a:t>He takes Salbutamol 20puffs daily</a:t>
            </a:r>
          </a:p>
          <a:p>
            <a:pPr lvl="0">
              <a:defRPr/>
            </a:pPr>
            <a:r>
              <a:rPr lang="en-US" sz="1600" dirty="0">
                <a:solidFill>
                  <a:schemeClr val="accent1">
                    <a:lumMod val="50000"/>
                  </a:schemeClr>
                </a:solidFill>
              </a:rPr>
              <a:t>He has hay fever.</a:t>
            </a:r>
          </a:p>
          <a:p>
            <a:pPr lvl="0">
              <a:defRPr/>
            </a:pPr>
            <a:endParaRPr lang="en-US" sz="1600" dirty="0">
              <a:solidFill>
                <a:schemeClr val="bg1"/>
              </a:solidFill>
            </a:endParaRPr>
          </a:p>
          <a:p>
            <a:pPr lvl="0">
              <a:defRPr/>
            </a:pPr>
            <a:r>
              <a:rPr lang="en-US" sz="1600" dirty="0">
                <a:solidFill>
                  <a:schemeClr val="bg1"/>
                </a:solidFill>
              </a:rPr>
              <a:t>.</a:t>
            </a:r>
          </a:p>
          <a:p>
            <a:pPr lvl="0">
              <a:defRPr/>
            </a:pPr>
            <a:endParaRPr lang="en-US" sz="1600" dirty="0">
              <a:solidFill>
                <a:schemeClr val="bg1"/>
              </a:solidFill>
            </a:endParaRPr>
          </a:p>
          <a:p>
            <a:pPr lvl="0">
              <a:defRPr/>
            </a:pPr>
            <a:endParaRPr lang="en-US" sz="1600" dirty="0">
              <a:solidFill>
                <a:schemeClr val="bg1"/>
              </a:solidFill>
            </a:endParaRPr>
          </a:p>
          <a:p>
            <a:pPr algn="ctr"/>
            <a:endParaRPr lang="en-US" sz="1600" dirty="0">
              <a:solidFill>
                <a:schemeClr val="bg1"/>
              </a:solidFill>
            </a:endParaRPr>
          </a:p>
        </p:txBody>
      </p:sp>
      <p:sp>
        <p:nvSpPr>
          <p:cNvPr id="16" name="Rectangle 15">
            <a:extLst>
              <a:ext uri="{FF2B5EF4-FFF2-40B4-BE49-F238E27FC236}">
                <a16:creationId xmlns:a16="http://schemas.microsoft.com/office/drawing/2014/main" id="{F7965666-F539-B68D-F8FF-4E5605B92EE4}"/>
              </a:ext>
            </a:extLst>
          </p:cNvPr>
          <p:cNvSpPr/>
          <p:nvPr/>
        </p:nvSpPr>
        <p:spPr>
          <a:xfrm>
            <a:off x="7231460" y="151409"/>
            <a:ext cx="3891872" cy="3542874"/>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b="1" dirty="0">
                <a:solidFill>
                  <a:schemeClr val="accent1">
                    <a:lumMod val="50000"/>
                  </a:schemeClr>
                </a:solidFill>
              </a:rPr>
              <a:t>History</a:t>
            </a:r>
          </a:p>
          <a:p>
            <a:pPr lvl="0">
              <a:defRPr/>
            </a:pPr>
            <a:r>
              <a:rPr lang="en-US" sz="1600" dirty="0">
                <a:solidFill>
                  <a:schemeClr val="accent1">
                    <a:lumMod val="50000"/>
                  </a:schemeClr>
                </a:solidFill>
              </a:rPr>
              <a:t>His mother has eczema as did he as a  child.</a:t>
            </a:r>
          </a:p>
          <a:p>
            <a:pPr lvl="0">
              <a:defRPr/>
            </a:pPr>
            <a:endParaRPr lang="en-US" sz="1600" dirty="0">
              <a:solidFill>
                <a:schemeClr val="accent1">
                  <a:lumMod val="50000"/>
                </a:schemeClr>
              </a:solidFill>
            </a:endParaRPr>
          </a:p>
          <a:p>
            <a:pPr lvl="0">
              <a:defRPr/>
            </a:pPr>
            <a:r>
              <a:rPr lang="en-US" sz="1600" dirty="0">
                <a:solidFill>
                  <a:schemeClr val="accent1">
                    <a:lumMod val="50000"/>
                  </a:schemeClr>
                </a:solidFill>
              </a:rPr>
              <a:t>Was never admitted to hospital but has a course of oral steroids at A+E most years.</a:t>
            </a:r>
          </a:p>
          <a:p>
            <a:pPr lvl="0">
              <a:defRPr/>
            </a:pPr>
            <a:r>
              <a:rPr lang="en-US" sz="1600" dirty="0">
                <a:solidFill>
                  <a:schemeClr val="accent1">
                    <a:lumMod val="50000"/>
                  </a:schemeClr>
                </a:solidFill>
              </a:rPr>
              <a:t>He is nervous.</a:t>
            </a:r>
          </a:p>
          <a:p>
            <a:pPr algn="ctr"/>
            <a:endParaRPr lang="en-US" sz="1600" b="1" dirty="0">
              <a:solidFill>
                <a:schemeClr val="accent1">
                  <a:lumMod val="50000"/>
                </a:schemeClr>
              </a:solidFill>
            </a:endParaRPr>
          </a:p>
          <a:p>
            <a:pPr lvl="0">
              <a:defRPr/>
            </a:pPr>
            <a:r>
              <a:rPr lang="en-US" sz="1600" dirty="0">
                <a:solidFill>
                  <a:schemeClr val="accent1">
                    <a:lumMod val="50000"/>
                  </a:schemeClr>
                </a:solidFill>
              </a:rPr>
              <a:t>He works for a delivery company</a:t>
            </a:r>
          </a:p>
          <a:p>
            <a:pPr lvl="0">
              <a:defRPr/>
            </a:pPr>
            <a:r>
              <a:rPr lang="en-US" sz="1600" dirty="0">
                <a:solidFill>
                  <a:schemeClr val="accent1">
                    <a:lumMod val="50000"/>
                  </a:schemeClr>
                </a:solidFill>
              </a:rPr>
              <a:t>He is a never smoker</a:t>
            </a:r>
          </a:p>
          <a:p>
            <a:pPr lvl="0">
              <a:defRPr/>
            </a:pPr>
            <a:r>
              <a:rPr lang="en-US" sz="1600" dirty="0">
                <a:solidFill>
                  <a:schemeClr val="accent1">
                    <a:lumMod val="50000"/>
                  </a:schemeClr>
                </a:solidFill>
              </a:rPr>
              <a:t>No hobbies, </a:t>
            </a:r>
          </a:p>
          <a:p>
            <a:pPr lvl="0">
              <a:defRPr/>
            </a:pPr>
            <a:r>
              <a:rPr lang="en-US" sz="1600" dirty="0">
                <a:solidFill>
                  <a:schemeClr val="accent1">
                    <a:lumMod val="50000"/>
                  </a:schemeClr>
                </a:solidFill>
              </a:rPr>
              <a:t>Rarely </a:t>
            </a:r>
            <a:r>
              <a:rPr lang="en-US" sz="1600" dirty="0" err="1">
                <a:solidFill>
                  <a:schemeClr val="accent1">
                    <a:lumMod val="50000"/>
                  </a:schemeClr>
                </a:solidFill>
              </a:rPr>
              <a:t>socialises</a:t>
            </a:r>
            <a:endParaRPr lang="en-US" sz="1600" dirty="0">
              <a:solidFill>
                <a:schemeClr val="accent1">
                  <a:lumMod val="50000"/>
                </a:schemeClr>
              </a:solidFill>
            </a:endParaRPr>
          </a:p>
          <a:p>
            <a:pPr algn="ctr"/>
            <a:endParaRPr lang="en-US" sz="1600" b="1" dirty="0">
              <a:solidFill>
                <a:schemeClr val="bg1"/>
              </a:solidFill>
            </a:endParaRPr>
          </a:p>
        </p:txBody>
      </p:sp>
      <p:sp>
        <p:nvSpPr>
          <p:cNvPr id="17" name="Rectangle 16">
            <a:extLst>
              <a:ext uri="{FF2B5EF4-FFF2-40B4-BE49-F238E27FC236}">
                <a16:creationId xmlns:a16="http://schemas.microsoft.com/office/drawing/2014/main" id="{C0362022-6B83-B7A2-4407-8E45A913E527}"/>
              </a:ext>
            </a:extLst>
          </p:cNvPr>
          <p:cNvSpPr/>
          <p:nvPr/>
        </p:nvSpPr>
        <p:spPr>
          <a:xfrm>
            <a:off x="7392144" y="4221088"/>
            <a:ext cx="3751723" cy="2501088"/>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b="1" dirty="0">
                <a:solidFill>
                  <a:schemeClr val="accent1">
                    <a:lumMod val="50000"/>
                  </a:schemeClr>
                </a:solidFill>
              </a:rPr>
              <a:t>Objectively</a:t>
            </a:r>
          </a:p>
          <a:p>
            <a:pPr lvl="0">
              <a:defRPr/>
            </a:pPr>
            <a:endParaRPr lang="en-US" sz="1600" dirty="0">
              <a:solidFill>
                <a:schemeClr val="accent1">
                  <a:lumMod val="50000"/>
                </a:schemeClr>
              </a:solidFill>
            </a:endParaRPr>
          </a:p>
          <a:p>
            <a:pPr lvl="0">
              <a:defRPr/>
            </a:pPr>
            <a:r>
              <a:rPr lang="en-US" sz="1600" dirty="0">
                <a:solidFill>
                  <a:schemeClr val="accent1">
                    <a:lumMod val="50000"/>
                  </a:schemeClr>
                </a:solidFill>
              </a:rPr>
              <a:t>His Peak flow is  580 (exp 620)</a:t>
            </a:r>
          </a:p>
          <a:p>
            <a:pPr lvl="0">
              <a:defRPr/>
            </a:pPr>
            <a:r>
              <a:rPr lang="en-US" sz="1600" dirty="0">
                <a:solidFill>
                  <a:schemeClr val="accent1">
                    <a:lumMod val="50000"/>
                  </a:schemeClr>
                </a:solidFill>
              </a:rPr>
              <a:t>Pulse rate 76 </a:t>
            </a:r>
          </a:p>
          <a:p>
            <a:pPr lvl="0">
              <a:defRPr/>
            </a:pPr>
            <a:r>
              <a:rPr lang="en-US" sz="1600" dirty="0">
                <a:solidFill>
                  <a:schemeClr val="accent1">
                    <a:lumMod val="50000"/>
                  </a:schemeClr>
                </a:solidFill>
              </a:rPr>
              <a:t>His chest is clear</a:t>
            </a:r>
          </a:p>
          <a:p>
            <a:pPr lvl="0">
              <a:defRPr/>
            </a:pPr>
            <a:endParaRPr lang="en-US" sz="1600" dirty="0">
              <a:solidFill>
                <a:schemeClr val="accent1">
                  <a:lumMod val="50000"/>
                </a:schemeClr>
              </a:solidFill>
            </a:endParaRPr>
          </a:p>
          <a:p>
            <a:pPr lvl="0">
              <a:defRPr/>
            </a:pPr>
            <a:r>
              <a:rPr lang="en-US" sz="1600" b="1" dirty="0">
                <a:solidFill>
                  <a:schemeClr val="accent1">
                    <a:lumMod val="50000"/>
                  </a:schemeClr>
                </a:solidFill>
              </a:rPr>
              <a:t>Airway variability over time</a:t>
            </a:r>
          </a:p>
          <a:p>
            <a:pPr lvl="0">
              <a:defRPr/>
            </a:pPr>
            <a:r>
              <a:rPr lang="en-US" sz="1600" b="1" dirty="0">
                <a:solidFill>
                  <a:schemeClr val="accent1">
                    <a:lumMod val="50000"/>
                  </a:schemeClr>
                </a:solidFill>
              </a:rPr>
              <a:t>Response to treatment</a:t>
            </a:r>
          </a:p>
          <a:p>
            <a:pPr algn="ctr"/>
            <a:endParaRPr lang="en-US" sz="1600" b="1" dirty="0">
              <a:solidFill>
                <a:schemeClr val="bg1"/>
              </a:solidFill>
            </a:endParaRPr>
          </a:p>
        </p:txBody>
      </p:sp>
      <p:sp>
        <p:nvSpPr>
          <p:cNvPr id="6" name="Title 5">
            <a:extLst>
              <a:ext uri="{FF2B5EF4-FFF2-40B4-BE49-F238E27FC236}">
                <a16:creationId xmlns:a16="http://schemas.microsoft.com/office/drawing/2014/main" id="{770F2449-954B-1460-FF7D-B87D48F3E131}"/>
              </a:ext>
            </a:extLst>
          </p:cNvPr>
          <p:cNvSpPr>
            <a:spLocks noGrp="1"/>
          </p:cNvSpPr>
          <p:nvPr>
            <p:ph type="title"/>
          </p:nvPr>
        </p:nvSpPr>
        <p:spPr>
          <a:xfrm>
            <a:off x="772611" y="180381"/>
            <a:ext cx="5519905" cy="676032"/>
          </a:xfrm>
        </p:spPr>
        <p:txBody>
          <a:bodyPr>
            <a:normAutofit fontScale="90000"/>
          </a:bodyPr>
          <a:lstStyle/>
          <a:p>
            <a:r>
              <a:rPr lang="en-US" sz="3200" dirty="0"/>
              <a:t>Building the jigsaw over time</a:t>
            </a:r>
          </a:p>
        </p:txBody>
      </p:sp>
      <p:pic>
        <p:nvPicPr>
          <p:cNvPr id="8" name="Picture 2" descr="Mona Lisa Jigsaw Puzzle - JigZone.com">
            <a:extLst>
              <a:ext uri="{FF2B5EF4-FFF2-40B4-BE49-F238E27FC236}">
                <a16:creationId xmlns:a16="http://schemas.microsoft.com/office/drawing/2014/main" id="{F7968FE0-D7F9-5D69-733F-E730DBD7C7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267" y="4116959"/>
            <a:ext cx="2045098" cy="2045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0805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6" grpId="0" animBg="1"/>
      <p:bldP spid="1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5AE18-7582-3776-A9C6-FD7D45F71DFD}"/>
              </a:ext>
            </a:extLst>
          </p:cNvPr>
          <p:cNvSpPr>
            <a:spLocks noGrp="1"/>
          </p:cNvSpPr>
          <p:nvPr>
            <p:ph type="title"/>
          </p:nvPr>
        </p:nvSpPr>
        <p:spPr>
          <a:xfrm flipH="1" flipV="1">
            <a:off x="-2" y="-2"/>
            <a:ext cx="60128" cy="56780"/>
          </a:xfrm>
        </p:spPr>
        <p:txBody>
          <a:bodyPr>
            <a:noAutofit/>
          </a:bodyPr>
          <a:lstStyle/>
          <a:p>
            <a:endParaRPr lang="en-US" dirty="0"/>
          </a:p>
        </p:txBody>
      </p:sp>
      <p:pic>
        <p:nvPicPr>
          <p:cNvPr id="1026" name="Picture 2" descr="Thank You Stock Illustrations – 68,011 ...">
            <a:extLst>
              <a:ext uri="{FF2B5EF4-FFF2-40B4-BE49-F238E27FC236}">
                <a16:creationId xmlns:a16="http://schemas.microsoft.com/office/drawing/2014/main" id="{D3DB840F-5D1D-0F87-7C21-A54260B673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099" b="17674"/>
          <a:stretch/>
        </p:blipFill>
        <p:spPr bwMode="auto">
          <a:xfrm>
            <a:off x="3935759" y="176434"/>
            <a:ext cx="4546582" cy="27485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9A9784EC-41D1-B95A-AD6B-5C303B6639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368" y="3142413"/>
            <a:ext cx="4511824" cy="332174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4">
            <a:extLst>
              <a:ext uri="{FF2B5EF4-FFF2-40B4-BE49-F238E27FC236}">
                <a16:creationId xmlns:a16="http://schemas.microsoft.com/office/drawing/2014/main" id="{A8AFCBFF-389A-41D9-88BF-53E765957F15}"/>
              </a:ext>
            </a:extLst>
          </p:cNvPr>
          <p:cNvSpPr>
            <a:spLocks noChangeArrowheads="1"/>
          </p:cNvSpPr>
          <p:nvPr/>
        </p:nvSpPr>
        <p:spPr bwMode="auto">
          <a:xfrm>
            <a:off x="648072" y="2489861"/>
            <a:ext cx="779662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29" name="Picture 5">
            <a:extLst>
              <a:ext uri="{FF2B5EF4-FFF2-40B4-BE49-F238E27FC236}">
                <a16:creationId xmlns:a16="http://schemas.microsoft.com/office/drawing/2014/main" id="{5691BD0C-05A4-CB4C-DC5B-9A45E910FB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114038"/>
            <a:ext cx="4511824" cy="3321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5496352"/>
      </p:ext>
    </p:extLst>
  </p:cSld>
  <p:clrMapOvr>
    <a:masterClrMapping/>
  </p:clrMapOvr>
</p:sld>
</file>

<file path=ppt/theme/theme1.xml><?xml version="1.0" encoding="utf-8"?>
<a:theme xmlns:a="http://schemas.openxmlformats.org/drawingml/2006/main" name="RACGP - Content">
  <a:themeElements>
    <a:clrScheme name="RACGP House Palette">
      <a:dk1>
        <a:srgbClr val="5F5F5F"/>
      </a:dk1>
      <a:lt1>
        <a:srgbClr val="FFFFFF"/>
      </a:lt1>
      <a:dk2>
        <a:srgbClr val="414141"/>
      </a:dk2>
      <a:lt2>
        <a:srgbClr val="F2F2F2"/>
      </a:lt2>
      <a:accent1>
        <a:srgbClr val="4598CA"/>
      </a:accent1>
      <a:accent2>
        <a:srgbClr val="E32219"/>
      </a:accent2>
      <a:accent3>
        <a:srgbClr val="5EC2A5"/>
      </a:accent3>
      <a:accent4>
        <a:srgbClr val="FBC14E"/>
      </a:accent4>
      <a:accent5>
        <a:srgbClr val="A2CCE4"/>
      </a:accent5>
      <a:accent6>
        <a:srgbClr val="15375F"/>
      </a:accent6>
      <a:hlink>
        <a:srgbClr val="4598CA"/>
      </a:hlink>
      <a:folHlink>
        <a:srgbClr val="4598CA"/>
      </a:folHlink>
    </a:clrScheme>
    <a:fontScheme name="RACGP Hous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Wonca_PPT" id="{F70EC3F8-A897-4463-9E03-F7F66F3DBF99}" vid="{4FE59C54-A6A9-4B4A-A501-BCE41A00A998}"/>
    </a:ext>
  </a:extLst>
</a:theme>
</file>

<file path=ppt/theme/theme2.xml><?xml version="1.0" encoding="utf-8"?>
<a:theme xmlns:a="http://schemas.openxmlformats.org/drawingml/2006/main" name="1_RACGP - Content">
  <a:themeElements>
    <a:clrScheme name="RACGP House Palette">
      <a:dk1>
        <a:srgbClr val="5F5F5F"/>
      </a:dk1>
      <a:lt1>
        <a:srgbClr val="FFFFFF"/>
      </a:lt1>
      <a:dk2>
        <a:srgbClr val="414141"/>
      </a:dk2>
      <a:lt2>
        <a:srgbClr val="F2F2F2"/>
      </a:lt2>
      <a:accent1>
        <a:srgbClr val="4598CA"/>
      </a:accent1>
      <a:accent2>
        <a:srgbClr val="E32219"/>
      </a:accent2>
      <a:accent3>
        <a:srgbClr val="5EC2A5"/>
      </a:accent3>
      <a:accent4>
        <a:srgbClr val="FBC14E"/>
      </a:accent4>
      <a:accent5>
        <a:srgbClr val="A2CCE4"/>
      </a:accent5>
      <a:accent6>
        <a:srgbClr val="15375F"/>
      </a:accent6>
      <a:hlink>
        <a:srgbClr val="4598CA"/>
      </a:hlink>
      <a:folHlink>
        <a:srgbClr val="4598CA"/>
      </a:folHlink>
    </a:clrScheme>
    <a:fontScheme name="RACGP Hous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Wonca_PPT" id="{F70EC3F8-A897-4463-9E03-F7F66F3DBF99}" vid="{390D79D8-BDBB-430A-8D3F-8A0B32A75C0C}"/>
    </a:ext>
  </a:extLst>
</a:theme>
</file>

<file path=ppt/theme/theme3.xml><?xml version="1.0" encoding="utf-8"?>
<a:theme xmlns:a="http://schemas.openxmlformats.org/drawingml/2006/main" name="1_Blank Presentation">
  <a:themeElements>
    <a:clrScheme name="">
      <a:dk1>
        <a:srgbClr val="074B88"/>
      </a:dk1>
      <a:lt1>
        <a:srgbClr val="FFFFFF"/>
      </a:lt1>
      <a:dk2>
        <a:srgbClr val="FC1721"/>
      </a:dk2>
      <a:lt2>
        <a:srgbClr val="808080"/>
      </a:lt2>
      <a:accent1>
        <a:srgbClr val="BBE0E3"/>
      </a:accent1>
      <a:accent2>
        <a:srgbClr val="333399"/>
      </a:accent2>
      <a:accent3>
        <a:srgbClr val="FFFFFF"/>
      </a:accent3>
      <a:accent4>
        <a:srgbClr val="053F73"/>
      </a:accent4>
      <a:accent5>
        <a:srgbClr val="DAEDEF"/>
      </a:accent5>
      <a:accent6>
        <a:srgbClr val="2D2D8A"/>
      </a:accent6>
      <a:hlink>
        <a:srgbClr val="009999"/>
      </a:hlink>
      <a:folHlink>
        <a:srgbClr val="99CC0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58879DA05D3B428FA45EDE23AC4474" ma:contentTypeVersion="12" ma:contentTypeDescription="Create a new document." ma:contentTypeScope="" ma:versionID="38dc6653724bd5c5111896861f828fa3">
  <xsd:schema xmlns:xsd="http://www.w3.org/2001/XMLSchema" xmlns:xs="http://www.w3.org/2001/XMLSchema" xmlns:p="http://schemas.microsoft.com/office/2006/metadata/properties" xmlns:ns2="fcc720b3-02b0-43ee-959c-4362f9bece12" xmlns:ns3="9476693b-8a48-4df7-a3dc-5dda6114a2c6" targetNamespace="http://schemas.microsoft.com/office/2006/metadata/properties" ma:root="true" ma:fieldsID="578fa33c4e5400c2931ebcf520b010c7" ns2:_="" ns3:_="">
    <xsd:import namespace="fcc720b3-02b0-43ee-959c-4362f9bece12"/>
    <xsd:import namespace="9476693b-8a48-4df7-a3dc-5dda6114a2c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c720b3-02b0-43ee-959c-4362f9bece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806aaa40-c663-4506-a8f2-94edda6b6de5"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76693b-8a48-4df7-a3dc-5dda6114a2c6"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b4e83cc-7e90-45b4-8f78-4302b1bbe317}" ma:internalName="TaxCatchAll" ma:showField="CatchAllData" ma:web="9476693b-8a48-4df7-a3dc-5dda6114a2c6">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476693b-8a48-4df7-a3dc-5dda6114a2c6" xsi:nil="true"/>
    <lcf76f155ced4ddcb4097134ff3c332f xmlns="fcc720b3-02b0-43ee-959c-4362f9bece1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3598447-C9F4-4F28-A166-F2B53FF98B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c720b3-02b0-43ee-959c-4362f9bece12"/>
    <ds:schemaRef ds:uri="9476693b-8a48-4df7-a3dc-5dda6114a2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6B45052-55A4-4383-BD22-7721F1E1C261}">
  <ds:schemaRefs>
    <ds:schemaRef ds:uri="http://schemas.microsoft.com/sharepoint/v3/contenttype/forms"/>
  </ds:schemaRefs>
</ds:datastoreItem>
</file>

<file path=customXml/itemProps3.xml><?xml version="1.0" encoding="utf-8"?>
<ds:datastoreItem xmlns:ds="http://schemas.openxmlformats.org/officeDocument/2006/customXml" ds:itemID="{37BE4460-753D-42EE-8FC2-CE0B35C4F19D}">
  <ds:schemaRefs>
    <ds:schemaRef ds:uri="http://purl.org/dc/elements/1.1/"/>
    <ds:schemaRef ds:uri="http://schemas.microsoft.com/office/infopath/2007/PartnerControls"/>
    <ds:schemaRef ds:uri="http://schemas.microsoft.com/office/2006/metadata/properties"/>
    <ds:schemaRef ds:uri="http://purl.org/dc/terms/"/>
    <ds:schemaRef ds:uri="9476693b-8a48-4df7-a3dc-5dda6114a2c6"/>
    <ds:schemaRef ds:uri="http://schemas.microsoft.com/office/2006/documentManagement/types"/>
    <ds:schemaRef ds:uri="http://schemas.openxmlformats.org/package/2006/metadata/core-properties"/>
    <ds:schemaRef ds:uri="fcc720b3-02b0-43ee-959c-4362f9bece1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Wonca_PPT</Template>
  <TotalTime>39311</TotalTime>
  <Words>3011</Words>
  <Application>Microsoft Macintosh PowerPoint</Application>
  <PresentationFormat>Widescreen</PresentationFormat>
  <Paragraphs>524</Paragraphs>
  <Slides>43</Slides>
  <Notes>15</Notes>
  <HiddenSlides>1</HiddenSlides>
  <MMClips>0</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43</vt:i4>
      </vt:variant>
    </vt:vector>
  </HeadingPairs>
  <TitlesOfParts>
    <vt:vector size="61" baseType="lpstr">
      <vt:lpstr>-apple-system</vt:lpstr>
      <vt:lpstr>Arial</vt:lpstr>
      <vt:lpstr>Avenir</vt:lpstr>
      <vt:lpstr>Avenir Book</vt:lpstr>
      <vt:lpstr>Calibri</vt:lpstr>
      <vt:lpstr>Georgia</vt:lpstr>
      <vt:lpstr>Helvetica Neue</vt:lpstr>
      <vt:lpstr>inherit</vt:lpstr>
      <vt:lpstr>Jost</vt:lpstr>
      <vt:lpstr>Lucida Grande</vt:lpstr>
      <vt:lpstr>MuseoSans</vt:lpstr>
      <vt:lpstr>STIXGeneral-Italic</vt:lpstr>
      <vt:lpstr>STIXGeneral-Regular</vt:lpstr>
      <vt:lpstr>Times</vt:lpstr>
      <vt:lpstr>Wingdings</vt:lpstr>
      <vt:lpstr>RACGP - Content</vt:lpstr>
      <vt:lpstr>1_RACGP - Content</vt:lpstr>
      <vt:lpstr>1_Blank Presentation</vt:lpstr>
      <vt:lpstr>Building a diagnostic picture of asthma in primary care: Development of a novel jigsaw puzzle approach </vt:lpstr>
      <vt:lpstr>What is a jigsaw (puzzle)? Why did we do it? How did we do it? What it is  What next? Worked example</vt:lpstr>
      <vt:lpstr>What is a jig-saw puzzle?</vt:lpstr>
      <vt:lpstr>What did we do?</vt:lpstr>
      <vt:lpstr>Why did we do it?</vt:lpstr>
      <vt:lpstr>  </vt:lpstr>
      <vt:lpstr>Overdiagnosis is common</vt:lpstr>
      <vt:lpstr>      </vt:lpstr>
      <vt:lpstr>PowerPoint Presentation</vt:lpstr>
      <vt:lpstr>Why do we need a different approach?</vt:lpstr>
      <vt:lpstr>Current guidelines create complexity and confusion</vt:lpstr>
      <vt:lpstr>Individual symptom priority n=8000</vt:lpstr>
      <vt:lpstr>SIGN/BTS Guideline: stratifies</vt:lpstr>
      <vt:lpstr>PowerPoint Presentation</vt:lpstr>
      <vt:lpstr>How did we do it?    How did we fit it together?</vt:lpstr>
      <vt:lpstr>PowerPoint Presentation</vt:lpstr>
      <vt:lpstr>PowerPoint Presentation</vt:lpstr>
      <vt:lpstr>PowerPoint Presentation</vt:lpstr>
      <vt:lpstr>How do we make sense of this?</vt:lpstr>
      <vt:lpstr> </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Case : John is a 21 year old man  “ Please may I have some more salbutamol? As many as you can give me. I've had asthma for many years”  He has symptoms of cough, wheeze, SoB on exertion tight chest and wakes most nights  He has: never been admitted to hospital for asthma, but has had several ED presentations – treated with oral steroids current hay fever/allergic rhinitis eczema as a child never smoked  works as a delivery driver rarely socializes, no hobbies  anxious  chest clear  pulse 76  PEFR  580 (exp 620)   </vt:lpstr>
      <vt:lpstr>PowerPoint Presentation</vt:lpstr>
      <vt:lpstr>So, what do you think?</vt:lpstr>
      <vt:lpstr>PowerPoint Presentation</vt:lpstr>
      <vt:lpstr>PowerPoint Presentation</vt:lpstr>
      <vt:lpstr>PowerPoint Presentation</vt:lpstr>
      <vt:lpstr>Cut off levels  for FeNO</vt:lpstr>
      <vt:lpstr>PowerPoint Presentation</vt:lpstr>
      <vt:lpstr>……find some more pieces </vt:lpstr>
      <vt:lpstr>PowerPoint Presentation</vt:lpstr>
      <vt:lpstr>Two week follow-up: response to treatment</vt:lpstr>
      <vt:lpstr>Building the jigsaw over time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Davis</dc:creator>
  <cp:lastModifiedBy>Dermot Ryan</cp:lastModifiedBy>
  <cp:revision>31</cp:revision>
  <dcterms:created xsi:type="dcterms:W3CDTF">2023-07-17T06:10:01Z</dcterms:created>
  <dcterms:modified xsi:type="dcterms:W3CDTF">2024-11-14T10:45:38Z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0x01010010CE24D565D7A84E85FC9717CA427E79</vt:lpwstr>
  </property>
  <property fmtid="{D5CDD505-2E9C-101B-9397-08002B2CF9AE}" pid="3" name="Managed Metadata">
    <vt:lpwstr>12;#Template|aa534b80-a7b1-443f-92ea-b35e193f0009</vt:lpwstr>
  </property>
  <property fmtid="{D5CDD505-2E9C-101B-9397-08002B2CF9AE}" pid="4" name="MSIP_Label_7cbf2ee6-7391-4c03-b07a-3137c8a2243c_Enabled">
    <vt:lpwstr>true</vt:lpwstr>
  </property>
  <property fmtid="{D5CDD505-2E9C-101B-9397-08002B2CF9AE}" pid="5" name="MSIP_Label_7cbf2ee6-7391-4c03-b07a-3137c8a2243c_SetDate">
    <vt:lpwstr>2023-08-10T23:57:59Z</vt:lpwstr>
  </property>
  <property fmtid="{D5CDD505-2E9C-101B-9397-08002B2CF9AE}" pid="6" name="MSIP_Label_7cbf2ee6-7391-4c03-b07a-3137c8a2243c_Method">
    <vt:lpwstr>Standard</vt:lpwstr>
  </property>
  <property fmtid="{D5CDD505-2E9C-101B-9397-08002B2CF9AE}" pid="7" name="MSIP_Label_7cbf2ee6-7391-4c03-b07a-3137c8a2243c_Name">
    <vt:lpwstr>Internal</vt:lpwstr>
  </property>
  <property fmtid="{D5CDD505-2E9C-101B-9397-08002B2CF9AE}" pid="8" name="MSIP_Label_7cbf2ee6-7391-4c03-b07a-3137c8a2243c_SiteId">
    <vt:lpwstr>ac144e41-8001-48f0-9e1c-170716ed06b6</vt:lpwstr>
  </property>
  <property fmtid="{D5CDD505-2E9C-101B-9397-08002B2CF9AE}" pid="9" name="MSIP_Label_7cbf2ee6-7391-4c03-b07a-3137c8a2243c_ActionId">
    <vt:lpwstr>700da62b-e5e3-4b6a-aa6c-768cf7a02072</vt:lpwstr>
  </property>
  <property fmtid="{D5CDD505-2E9C-101B-9397-08002B2CF9AE}" pid="10" name="MSIP_Label_7cbf2ee6-7391-4c03-b07a-3137c8a2243c_ContentBits">
    <vt:lpwstr>1</vt:lpwstr>
  </property>
  <property fmtid="{D5CDD505-2E9C-101B-9397-08002B2CF9AE}" pid="11" name="ClassificationContentMarkingHeaderLocations">
    <vt:lpwstr>RACGP - Content:3\1_RACGP - Content:3</vt:lpwstr>
  </property>
  <property fmtid="{D5CDD505-2E9C-101B-9397-08002B2CF9AE}" pid="12" name="ClassificationContentMarkingHeaderText">
    <vt:lpwstr>Internal use</vt:lpwstr>
  </property>
</Properties>
</file>