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62" r:id="rId4"/>
    <p:sldId id="259" r:id="rId5"/>
    <p:sldId id="258" r:id="rId6"/>
    <p:sldId id="263" r:id="rId7"/>
    <p:sldId id="282" r:id="rId8"/>
    <p:sldId id="275" r:id="rId9"/>
    <p:sldId id="279" r:id="rId10"/>
    <p:sldId id="267" r:id="rId11"/>
    <p:sldId id="268" r:id="rId12"/>
    <p:sldId id="264" r:id="rId13"/>
    <p:sldId id="274" r:id="rId14"/>
    <p:sldId id="276" r:id="rId15"/>
    <p:sldId id="265" r:id="rId16"/>
    <p:sldId id="277" r:id="rId17"/>
    <p:sldId id="269" r:id="rId18"/>
    <p:sldId id="278" r:id="rId19"/>
    <p:sldId id="280" r:id="rId20"/>
    <p:sldId id="270" r:id="rId21"/>
    <p:sldId id="283" r:id="rId22"/>
    <p:sldId id="271" r:id="rId23"/>
    <p:sldId id="281" r:id="rId24"/>
    <p:sldId id="285" r:id="rId25"/>
    <p:sldId id="272" r:id="rId26"/>
    <p:sldId id="284"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A91C39-DEBE-40B2-A75C-92D98A5685A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EAF479C-F0AF-4B53-8DFB-3DAC155C1EF8}">
      <dgm:prSet/>
      <dgm:spPr/>
      <dgm:t>
        <a:bodyPr/>
        <a:lstStyle/>
        <a:p>
          <a:r>
            <a:rPr lang="en-US" b="1"/>
            <a:t>AWARENESS!</a:t>
          </a:r>
          <a:endParaRPr lang="en-US"/>
        </a:p>
      </dgm:t>
    </dgm:pt>
    <dgm:pt modelId="{BA4A7ECD-B12C-4BCE-A4DC-A4684FBAB71B}" type="parTrans" cxnId="{185CA12C-509E-4E76-B66A-7DA4FE8D9D8B}">
      <dgm:prSet/>
      <dgm:spPr/>
      <dgm:t>
        <a:bodyPr/>
        <a:lstStyle/>
        <a:p>
          <a:endParaRPr lang="en-US"/>
        </a:p>
      </dgm:t>
    </dgm:pt>
    <dgm:pt modelId="{0BFEE287-3DCE-483A-9DD4-A2D9A7E16780}" type="sibTrans" cxnId="{185CA12C-509E-4E76-B66A-7DA4FE8D9D8B}">
      <dgm:prSet/>
      <dgm:spPr/>
      <dgm:t>
        <a:bodyPr/>
        <a:lstStyle/>
        <a:p>
          <a:endParaRPr lang="en-US"/>
        </a:p>
      </dgm:t>
    </dgm:pt>
    <dgm:pt modelId="{BA30DF56-0AAD-43F8-9247-AAF3CCE35A8E}">
      <dgm:prSet/>
      <dgm:spPr/>
      <dgm:t>
        <a:bodyPr/>
        <a:lstStyle/>
        <a:p>
          <a:r>
            <a:rPr lang="en-US" b="1"/>
            <a:t>AWARENESS!!</a:t>
          </a:r>
          <a:endParaRPr lang="en-US"/>
        </a:p>
      </dgm:t>
    </dgm:pt>
    <dgm:pt modelId="{1C9833B4-663A-4119-A4BC-2B2208F6F7DF}" type="parTrans" cxnId="{E3DECF8A-DF60-4288-AE3D-C983A3C4C499}">
      <dgm:prSet/>
      <dgm:spPr/>
      <dgm:t>
        <a:bodyPr/>
        <a:lstStyle/>
        <a:p>
          <a:endParaRPr lang="en-US"/>
        </a:p>
      </dgm:t>
    </dgm:pt>
    <dgm:pt modelId="{AB4239A2-752D-4C14-88D7-6C7946F9C9E0}" type="sibTrans" cxnId="{E3DECF8A-DF60-4288-AE3D-C983A3C4C499}">
      <dgm:prSet/>
      <dgm:spPr/>
      <dgm:t>
        <a:bodyPr/>
        <a:lstStyle/>
        <a:p>
          <a:endParaRPr lang="en-US"/>
        </a:p>
      </dgm:t>
    </dgm:pt>
    <dgm:pt modelId="{A37D4F2E-A736-463A-B506-E04E9177644E}">
      <dgm:prSet/>
      <dgm:spPr/>
      <dgm:t>
        <a:bodyPr/>
        <a:lstStyle/>
        <a:p>
          <a:r>
            <a:rPr lang="en-US" b="1"/>
            <a:t>AWARENESS!!!</a:t>
          </a:r>
          <a:endParaRPr lang="en-US"/>
        </a:p>
      </dgm:t>
    </dgm:pt>
    <dgm:pt modelId="{D00571E5-328A-44A8-8E2E-7257B6775797}" type="parTrans" cxnId="{12825820-9163-4D50-BDF7-0AD1C5D3654C}">
      <dgm:prSet/>
      <dgm:spPr/>
      <dgm:t>
        <a:bodyPr/>
        <a:lstStyle/>
        <a:p>
          <a:endParaRPr lang="en-US"/>
        </a:p>
      </dgm:t>
    </dgm:pt>
    <dgm:pt modelId="{C4877847-15A6-43E3-B7C3-D6C1B2701B62}" type="sibTrans" cxnId="{12825820-9163-4D50-BDF7-0AD1C5D3654C}">
      <dgm:prSet/>
      <dgm:spPr/>
      <dgm:t>
        <a:bodyPr/>
        <a:lstStyle/>
        <a:p>
          <a:endParaRPr lang="en-US"/>
        </a:p>
      </dgm:t>
    </dgm:pt>
    <dgm:pt modelId="{B4376727-0428-48FB-B660-970BF89DA95E}" type="pres">
      <dgm:prSet presAssocID="{93A91C39-DEBE-40B2-A75C-92D98A5685A0}" presName="linear" presStyleCnt="0">
        <dgm:presLayoutVars>
          <dgm:animLvl val="lvl"/>
          <dgm:resizeHandles val="exact"/>
        </dgm:presLayoutVars>
      </dgm:prSet>
      <dgm:spPr/>
    </dgm:pt>
    <dgm:pt modelId="{21CC5D65-EC60-4DEE-90D2-A61D9CFF7AC9}" type="pres">
      <dgm:prSet presAssocID="{1EAF479C-F0AF-4B53-8DFB-3DAC155C1EF8}" presName="parentText" presStyleLbl="node1" presStyleIdx="0" presStyleCnt="3">
        <dgm:presLayoutVars>
          <dgm:chMax val="0"/>
          <dgm:bulletEnabled val="1"/>
        </dgm:presLayoutVars>
      </dgm:prSet>
      <dgm:spPr/>
    </dgm:pt>
    <dgm:pt modelId="{737A861B-23A1-49CB-B735-40F2FC80E29A}" type="pres">
      <dgm:prSet presAssocID="{0BFEE287-3DCE-483A-9DD4-A2D9A7E16780}" presName="spacer" presStyleCnt="0"/>
      <dgm:spPr/>
    </dgm:pt>
    <dgm:pt modelId="{42DB9423-F213-4EDF-92FB-67246B45F7FB}" type="pres">
      <dgm:prSet presAssocID="{BA30DF56-0AAD-43F8-9247-AAF3CCE35A8E}" presName="parentText" presStyleLbl="node1" presStyleIdx="1" presStyleCnt="3">
        <dgm:presLayoutVars>
          <dgm:chMax val="0"/>
          <dgm:bulletEnabled val="1"/>
        </dgm:presLayoutVars>
      </dgm:prSet>
      <dgm:spPr/>
    </dgm:pt>
    <dgm:pt modelId="{D88EB5DC-11DB-4225-8EF5-80AE92E5EC8A}" type="pres">
      <dgm:prSet presAssocID="{AB4239A2-752D-4C14-88D7-6C7946F9C9E0}" presName="spacer" presStyleCnt="0"/>
      <dgm:spPr/>
    </dgm:pt>
    <dgm:pt modelId="{4335D7B8-023D-419D-B6F5-41757DE36899}" type="pres">
      <dgm:prSet presAssocID="{A37D4F2E-A736-463A-B506-E04E9177644E}" presName="parentText" presStyleLbl="node1" presStyleIdx="2" presStyleCnt="3">
        <dgm:presLayoutVars>
          <dgm:chMax val="0"/>
          <dgm:bulletEnabled val="1"/>
        </dgm:presLayoutVars>
      </dgm:prSet>
      <dgm:spPr/>
    </dgm:pt>
  </dgm:ptLst>
  <dgm:cxnLst>
    <dgm:cxn modelId="{25762C20-F9E8-495E-982B-682BF2B15364}" type="presOf" srcId="{93A91C39-DEBE-40B2-A75C-92D98A5685A0}" destId="{B4376727-0428-48FB-B660-970BF89DA95E}" srcOrd="0" destOrd="0" presId="urn:microsoft.com/office/officeart/2005/8/layout/vList2"/>
    <dgm:cxn modelId="{12825820-9163-4D50-BDF7-0AD1C5D3654C}" srcId="{93A91C39-DEBE-40B2-A75C-92D98A5685A0}" destId="{A37D4F2E-A736-463A-B506-E04E9177644E}" srcOrd="2" destOrd="0" parTransId="{D00571E5-328A-44A8-8E2E-7257B6775797}" sibTransId="{C4877847-15A6-43E3-B7C3-D6C1B2701B62}"/>
    <dgm:cxn modelId="{185CA12C-509E-4E76-B66A-7DA4FE8D9D8B}" srcId="{93A91C39-DEBE-40B2-A75C-92D98A5685A0}" destId="{1EAF479C-F0AF-4B53-8DFB-3DAC155C1EF8}" srcOrd="0" destOrd="0" parTransId="{BA4A7ECD-B12C-4BCE-A4DC-A4684FBAB71B}" sibTransId="{0BFEE287-3DCE-483A-9DD4-A2D9A7E16780}"/>
    <dgm:cxn modelId="{74BC1239-B94C-463A-A28B-D4669196637F}" type="presOf" srcId="{BA30DF56-0AAD-43F8-9247-AAF3CCE35A8E}" destId="{42DB9423-F213-4EDF-92FB-67246B45F7FB}" srcOrd="0" destOrd="0" presId="urn:microsoft.com/office/officeart/2005/8/layout/vList2"/>
    <dgm:cxn modelId="{E422536D-8716-49DB-B0EA-D9514996AF6F}" type="presOf" srcId="{A37D4F2E-A736-463A-B506-E04E9177644E}" destId="{4335D7B8-023D-419D-B6F5-41757DE36899}" srcOrd="0" destOrd="0" presId="urn:microsoft.com/office/officeart/2005/8/layout/vList2"/>
    <dgm:cxn modelId="{E3DECF8A-DF60-4288-AE3D-C983A3C4C499}" srcId="{93A91C39-DEBE-40B2-A75C-92D98A5685A0}" destId="{BA30DF56-0AAD-43F8-9247-AAF3CCE35A8E}" srcOrd="1" destOrd="0" parTransId="{1C9833B4-663A-4119-A4BC-2B2208F6F7DF}" sibTransId="{AB4239A2-752D-4C14-88D7-6C7946F9C9E0}"/>
    <dgm:cxn modelId="{3D6D19B4-797E-4DAC-BD9F-1544346BD287}" type="presOf" srcId="{1EAF479C-F0AF-4B53-8DFB-3DAC155C1EF8}" destId="{21CC5D65-EC60-4DEE-90D2-A61D9CFF7AC9}" srcOrd="0" destOrd="0" presId="urn:microsoft.com/office/officeart/2005/8/layout/vList2"/>
    <dgm:cxn modelId="{FB61CEB5-E381-406A-94AA-60A3626B606A}" type="presParOf" srcId="{B4376727-0428-48FB-B660-970BF89DA95E}" destId="{21CC5D65-EC60-4DEE-90D2-A61D9CFF7AC9}" srcOrd="0" destOrd="0" presId="urn:microsoft.com/office/officeart/2005/8/layout/vList2"/>
    <dgm:cxn modelId="{9DB26C67-88B2-421E-A984-E63640D1C553}" type="presParOf" srcId="{B4376727-0428-48FB-B660-970BF89DA95E}" destId="{737A861B-23A1-49CB-B735-40F2FC80E29A}" srcOrd="1" destOrd="0" presId="urn:microsoft.com/office/officeart/2005/8/layout/vList2"/>
    <dgm:cxn modelId="{2BF448CD-4A3B-4FD0-9C9F-76284F196052}" type="presParOf" srcId="{B4376727-0428-48FB-B660-970BF89DA95E}" destId="{42DB9423-F213-4EDF-92FB-67246B45F7FB}" srcOrd="2" destOrd="0" presId="urn:microsoft.com/office/officeart/2005/8/layout/vList2"/>
    <dgm:cxn modelId="{C11D07DE-D73D-4CE6-A4D6-8A31D9EC1803}" type="presParOf" srcId="{B4376727-0428-48FB-B660-970BF89DA95E}" destId="{D88EB5DC-11DB-4225-8EF5-80AE92E5EC8A}" srcOrd="3" destOrd="0" presId="urn:microsoft.com/office/officeart/2005/8/layout/vList2"/>
    <dgm:cxn modelId="{0F03D7CD-BFBC-4CD1-8D7E-BD0D9771FB47}" type="presParOf" srcId="{B4376727-0428-48FB-B660-970BF89DA95E}" destId="{4335D7B8-023D-419D-B6F5-41757DE3689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A18B5C-684E-49E0-AB16-1A0EDE57F6EE}"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AF562D20-F8CD-447C-BB03-4EEE75243224}">
      <dgm:prSet/>
      <dgm:spPr/>
      <dgm:t>
        <a:bodyPr/>
        <a:lstStyle/>
        <a:p>
          <a:r>
            <a:rPr lang="en-US"/>
            <a:t>The central message of World Lung Cancer Day is one of awareness, action and hope.</a:t>
          </a:r>
        </a:p>
      </dgm:t>
    </dgm:pt>
    <dgm:pt modelId="{EA0BDDE3-4EF6-4A9E-8177-2C3F68F501DB}" type="parTrans" cxnId="{F400D11F-0963-4DDF-AD6B-9126B49D8048}">
      <dgm:prSet/>
      <dgm:spPr/>
      <dgm:t>
        <a:bodyPr/>
        <a:lstStyle/>
        <a:p>
          <a:endParaRPr lang="en-US"/>
        </a:p>
      </dgm:t>
    </dgm:pt>
    <dgm:pt modelId="{11400B7C-91EC-49C8-81C7-F95737C98B85}" type="sibTrans" cxnId="{F400D11F-0963-4DDF-AD6B-9126B49D8048}">
      <dgm:prSet/>
      <dgm:spPr/>
      <dgm:t>
        <a:bodyPr/>
        <a:lstStyle/>
        <a:p>
          <a:endParaRPr lang="en-US"/>
        </a:p>
      </dgm:t>
    </dgm:pt>
    <dgm:pt modelId="{B0684CEE-1385-4CD7-A16D-3FCF9C39C3D1}">
      <dgm:prSet/>
      <dgm:spPr/>
      <dgm:t>
        <a:bodyPr/>
        <a:lstStyle/>
        <a:p>
          <a:r>
            <a:rPr lang="en-US"/>
            <a:t>We must understand that lung cancer can affect people who smoke, people who previously smoked and people who have never smoked. We must recognize persistent warning signs, reduce exposure to preventable risks and encourage eligible individuals to speak with healthcare professionals about low-dose CT screening.</a:t>
          </a:r>
        </a:p>
      </dgm:t>
    </dgm:pt>
    <dgm:pt modelId="{F56F0F4B-E68C-412D-AC1F-423FBDA7C35F}" type="parTrans" cxnId="{2CF5505B-1A5A-4147-87B5-0B4577DF31D8}">
      <dgm:prSet/>
      <dgm:spPr/>
      <dgm:t>
        <a:bodyPr/>
        <a:lstStyle/>
        <a:p>
          <a:endParaRPr lang="en-US"/>
        </a:p>
      </dgm:t>
    </dgm:pt>
    <dgm:pt modelId="{99872870-098C-4C9E-947F-0B65798A54B9}" type="sibTrans" cxnId="{2CF5505B-1A5A-4147-87B5-0B4577DF31D8}">
      <dgm:prSet/>
      <dgm:spPr/>
      <dgm:t>
        <a:bodyPr/>
        <a:lstStyle/>
        <a:p>
          <a:endParaRPr lang="en-US"/>
        </a:p>
      </dgm:t>
    </dgm:pt>
    <dgm:pt modelId="{5E58C6D3-985B-4A84-8BF5-6B77C8EFAAFE}" type="pres">
      <dgm:prSet presAssocID="{A5A18B5C-684E-49E0-AB16-1A0EDE57F6EE}" presName="hierChild1" presStyleCnt="0">
        <dgm:presLayoutVars>
          <dgm:chPref val="1"/>
          <dgm:dir/>
          <dgm:animOne val="branch"/>
          <dgm:animLvl val="lvl"/>
          <dgm:resizeHandles/>
        </dgm:presLayoutVars>
      </dgm:prSet>
      <dgm:spPr/>
    </dgm:pt>
    <dgm:pt modelId="{EC6034A0-7373-433B-B4B9-CF6AB99427EF}" type="pres">
      <dgm:prSet presAssocID="{AF562D20-F8CD-447C-BB03-4EEE75243224}" presName="hierRoot1" presStyleCnt="0"/>
      <dgm:spPr/>
    </dgm:pt>
    <dgm:pt modelId="{092276C5-E520-4EC3-A702-53A0FC6A8CC7}" type="pres">
      <dgm:prSet presAssocID="{AF562D20-F8CD-447C-BB03-4EEE75243224}" presName="composite" presStyleCnt="0"/>
      <dgm:spPr/>
    </dgm:pt>
    <dgm:pt modelId="{401DA327-A65A-47EA-90B6-78ED6C955F19}" type="pres">
      <dgm:prSet presAssocID="{AF562D20-F8CD-447C-BB03-4EEE75243224}" presName="background" presStyleLbl="node0" presStyleIdx="0" presStyleCnt="2"/>
      <dgm:spPr/>
    </dgm:pt>
    <dgm:pt modelId="{E4ADEE62-8DCE-423D-8954-F32725032EDA}" type="pres">
      <dgm:prSet presAssocID="{AF562D20-F8CD-447C-BB03-4EEE75243224}" presName="text" presStyleLbl="fgAcc0" presStyleIdx="0" presStyleCnt="2">
        <dgm:presLayoutVars>
          <dgm:chPref val="3"/>
        </dgm:presLayoutVars>
      </dgm:prSet>
      <dgm:spPr/>
    </dgm:pt>
    <dgm:pt modelId="{6B8F1629-DCC9-4603-9E0B-BBD594A0ADC5}" type="pres">
      <dgm:prSet presAssocID="{AF562D20-F8CD-447C-BB03-4EEE75243224}" presName="hierChild2" presStyleCnt="0"/>
      <dgm:spPr/>
    </dgm:pt>
    <dgm:pt modelId="{3A9036DC-F0D3-4B42-9D97-E12F5B7B61A8}" type="pres">
      <dgm:prSet presAssocID="{B0684CEE-1385-4CD7-A16D-3FCF9C39C3D1}" presName="hierRoot1" presStyleCnt="0"/>
      <dgm:spPr/>
    </dgm:pt>
    <dgm:pt modelId="{D54BE4B9-2E30-4820-87A2-42F24FD15A9F}" type="pres">
      <dgm:prSet presAssocID="{B0684CEE-1385-4CD7-A16D-3FCF9C39C3D1}" presName="composite" presStyleCnt="0"/>
      <dgm:spPr/>
    </dgm:pt>
    <dgm:pt modelId="{BC8F638F-4EDA-478D-86C5-D29769EA54A0}" type="pres">
      <dgm:prSet presAssocID="{B0684CEE-1385-4CD7-A16D-3FCF9C39C3D1}" presName="background" presStyleLbl="node0" presStyleIdx="1" presStyleCnt="2"/>
      <dgm:spPr/>
    </dgm:pt>
    <dgm:pt modelId="{982AE60B-C848-48DB-BED5-3511B7C753D6}" type="pres">
      <dgm:prSet presAssocID="{B0684CEE-1385-4CD7-A16D-3FCF9C39C3D1}" presName="text" presStyleLbl="fgAcc0" presStyleIdx="1" presStyleCnt="2">
        <dgm:presLayoutVars>
          <dgm:chPref val="3"/>
        </dgm:presLayoutVars>
      </dgm:prSet>
      <dgm:spPr/>
    </dgm:pt>
    <dgm:pt modelId="{F92328AB-E189-4435-8968-3CD66B447928}" type="pres">
      <dgm:prSet presAssocID="{B0684CEE-1385-4CD7-A16D-3FCF9C39C3D1}" presName="hierChild2" presStyleCnt="0"/>
      <dgm:spPr/>
    </dgm:pt>
  </dgm:ptLst>
  <dgm:cxnLst>
    <dgm:cxn modelId="{F400D11F-0963-4DDF-AD6B-9126B49D8048}" srcId="{A5A18B5C-684E-49E0-AB16-1A0EDE57F6EE}" destId="{AF562D20-F8CD-447C-BB03-4EEE75243224}" srcOrd="0" destOrd="0" parTransId="{EA0BDDE3-4EF6-4A9E-8177-2C3F68F501DB}" sibTransId="{11400B7C-91EC-49C8-81C7-F95737C98B85}"/>
    <dgm:cxn modelId="{860F0926-C250-4663-8358-252714B674D8}" type="presOf" srcId="{A5A18B5C-684E-49E0-AB16-1A0EDE57F6EE}" destId="{5E58C6D3-985B-4A84-8BF5-6B77C8EFAAFE}" srcOrd="0" destOrd="0" presId="urn:microsoft.com/office/officeart/2005/8/layout/hierarchy1"/>
    <dgm:cxn modelId="{2CF5505B-1A5A-4147-87B5-0B4577DF31D8}" srcId="{A5A18B5C-684E-49E0-AB16-1A0EDE57F6EE}" destId="{B0684CEE-1385-4CD7-A16D-3FCF9C39C3D1}" srcOrd="1" destOrd="0" parTransId="{F56F0F4B-E68C-412D-AC1F-423FBDA7C35F}" sibTransId="{99872870-098C-4C9E-947F-0B65798A54B9}"/>
    <dgm:cxn modelId="{BAC07FB7-D069-4DCD-AC11-239EDBD132EF}" type="presOf" srcId="{B0684CEE-1385-4CD7-A16D-3FCF9C39C3D1}" destId="{982AE60B-C848-48DB-BED5-3511B7C753D6}" srcOrd="0" destOrd="0" presId="urn:microsoft.com/office/officeart/2005/8/layout/hierarchy1"/>
    <dgm:cxn modelId="{87798AC6-C214-46A2-A445-A33174A1C2F9}" type="presOf" srcId="{AF562D20-F8CD-447C-BB03-4EEE75243224}" destId="{E4ADEE62-8DCE-423D-8954-F32725032EDA}" srcOrd="0" destOrd="0" presId="urn:microsoft.com/office/officeart/2005/8/layout/hierarchy1"/>
    <dgm:cxn modelId="{E750264F-2E9C-46E1-A08C-867B3952123A}" type="presParOf" srcId="{5E58C6D3-985B-4A84-8BF5-6B77C8EFAAFE}" destId="{EC6034A0-7373-433B-B4B9-CF6AB99427EF}" srcOrd="0" destOrd="0" presId="urn:microsoft.com/office/officeart/2005/8/layout/hierarchy1"/>
    <dgm:cxn modelId="{2874D013-98BF-4482-B06E-87B5E4DB520B}" type="presParOf" srcId="{EC6034A0-7373-433B-B4B9-CF6AB99427EF}" destId="{092276C5-E520-4EC3-A702-53A0FC6A8CC7}" srcOrd="0" destOrd="0" presId="urn:microsoft.com/office/officeart/2005/8/layout/hierarchy1"/>
    <dgm:cxn modelId="{3A74FFDA-E3A0-4728-891D-07A37B1B5E34}" type="presParOf" srcId="{092276C5-E520-4EC3-A702-53A0FC6A8CC7}" destId="{401DA327-A65A-47EA-90B6-78ED6C955F19}" srcOrd="0" destOrd="0" presId="urn:microsoft.com/office/officeart/2005/8/layout/hierarchy1"/>
    <dgm:cxn modelId="{58D4E6B2-7072-44AD-A140-7AB243B1A149}" type="presParOf" srcId="{092276C5-E520-4EC3-A702-53A0FC6A8CC7}" destId="{E4ADEE62-8DCE-423D-8954-F32725032EDA}" srcOrd="1" destOrd="0" presId="urn:microsoft.com/office/officeart/2005/8/layout/hierarchy1"/>
    <dgm:cxn modelId="{8A705612-7BD8-4419-9C8F-FFE0CB7F2BE6}" type="presParOf" srcId="{EC6034A0-7373-433B-B4B9-CF6AB99427EF}" destId="{6B8F1629-DCC9-4603-9E0B-BBD594A0ADC5}" srcOrd="1" destOrd="0" presId="urn:microsoft.com/office/officeart/2005/8/layout/hierarchy1"/>
    <dgm:cxn modelId="{2C9B3415-B841-42A9-907A-C0DCCA02AD4E}" type="presParOf" srcId="{5E58C6D3-985B-4A84-8BF5-6B77C8EFAAFE}" destId="{3A9036DC-F0D3-4B42-9D97-E12F5B7B61A8}" srcOrd="1" destOrd="0" presId="urn:microsoft.com/office/officeart/2005/8/layout/hierarchy1"/>
    <dgm:cxn modelId="{E46B1929-21C2-4FE8-97A0-C1AA855EDAC0}" type="presParOf" srcId="{3A9036DC-F0D3-4B42-9D97-E12F5B7B61A8}" destId="{D54BE4B9-2E30-4820-87A2-42F24FD15A9F}" srcOrd="0" destOrd="0" presId="urn:microsoft.com/office/officeart/2005/8/layout/hierarchy1"/>
    <dgm:cxn modelId="{7BF1B5A0-0D30-4CF3-B200-36FDECC14CE1}" type="presParOf" srcId="{D54BE4B9-2E30-4820-87A2-42F24FD15A9F}" destId="{BC8F638F-4EDA-478D-86C5-D29769EA54A0}" srcOrd="0" destOrd="0" presId="urn:microsoft.com/office/officeart/2005/8/layout/hierarchy1"/>
    <dgm:cxn modelId="{40056CAF-B5F0-468A-8E4B-F4944958EED3}" type="presParOf" srcId="{D54BE4B9-2E30-4820-87A2-42F24FD15A9F}" destId="{982AE60B-C848-48DB-BED5-3511B7C753D6}" srcOrd="1" destOrd="0" presId="urn:microsoft.com/office/officeart/2005/8/layout/hierarchy1"/>
    <dgm:cxn modelId="{DB4A3828-FF49-4A9B-97F1-FB01B518AE33}" type="presParOf" srcId="{3A9036DC-F0D3-4B42-9D97-E12F5B7B61A8}" destId="{F92328AB-E189-4435-8968-3CD66B44792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C5D65-EC60-4DEE-90D2-A61D9CFF7AC9}">
      <dsp:nvSpPr>
        <dsp:cNvPr id="0" name=""/>
        <dsp:cNvSpPr/>
      </dsp:nvSpPr>
      <dsp:spPr>
        <a:xfrm>
          <a:off x="0" y="19201"/>
          <a:ext cx="5315188" cy="1081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t>AWARENESS!</a:t>
          </a:r>
          <a:endParaRPr lang="en-US" sz="4400" kern="1200"/>
        </a:p>
      </dsp:txBody>
      <dsp:txXfrm>
        <a:off x="52774" y="71975"/>
        <a:ext cx="5209640" cy="975532"/>
      </dsp:txXfrm>
    </dsp:sp>
    <dsp:sp modelId="{42DB9423-F213-4EDF-92FB-67246B45F7FB}">
      <dsp:nvSpPr>
        <dsp:cNvPr id="0" name=""/>
        <dsp:cNvSpPr/>
      </dsp:nvSpPr>
      <dsp:spPr>
        <a:xfrm>
          <a:off x="0" y="1227001"/>
          <a:ext cx="5315188" cy="1081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t>AWARENESS!!</a:t>
          </a:r>
          <a:endParaRPr lang="en-US" sz="4400" kern="1200"/>
        </a:p>
      </dsp:txBody>
      <dsp:txXfrm>
        <a:off x="52774" y="1279775"/>
        <a:ext cx="5209640" cy="975532"/>
      </dsp:txXfrm>
    </dsp:sp>
    <dsp:sp modelId="{4335D7B8-023D-419D-B6F5-41757DE36899}">
      <dsp:nvSpPr>
        <dsp:cNvPr id="0" name=""/>
        <dsp:cNvSpPr/>
      </dsp:nvSpPr>
      <dsp:spPr>
        <a:xfrm>
          <a:off x="0" y="2434801"/>
          <a:ext cx="5315188" cy="1081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t>AWARENESS!!!</a:t>
          </a:r>
          <a:endParaRPr lang="en-US" sz="4400" kern="1200"/>
        </a:p>
      </dsp:txBody>
      <dsp:txXfrm>
        <a:off x="52774" y="2487575"/>
        <a:ext cx="5209640" cy="9755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DA327-A65A-47EA-90B6-78ED6C955F19}">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DEE62-8DCE-423D-8954-F32725032EDA}">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central message of World Lung Cancer Day is one of awareness, action and hope.</a:t>
          </a:r>
        </a:p>
      </dsp:txBody>
      <dsp:txXfrm>
        <a:off x="608661" y="692298"/>
        <a:ext cx="4508047" cy="2799040"/>
      </dsp:txXfrm>
    </dsp:sp>
    <dsp:sp modelId="{BC8F638F-4EDA-478D-86C5-D29769EA54A0}">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2AE60B-C848-48DB-BED5-3511B7C753D6}">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 must understand that lung cancer can affect people who smoke, people who previously smoked and people who have never smoked. We must recognize persistent warning signs, reduce exposure to preventable risks and encourage eligible individuals to speak with healthcare professionals about low-dose CT screening.</a:t>
          </a:r>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EAB94D-1C8C-4824-8C45-B294110F4EEE}" type="datetimeFigureOut">
              <a:rPr lang="en-US" smtClean="0"/>
              <a:t>8/1/26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74C617-655A-41F3-B22C-86DAA9DB102D}" type="slidenum">
              <a:rPr lang="en-US" smtClean="0"/>
              <a:t>‹#›</a:t>
            </a:fld>
            <a:endParaRPr lang="en-US"/>
          </a:p>
        </p:txBody>
      </p:sp>
    </p:spTree>
    <p:extLst>
      <p:ext uri="{BB962C8B-B14F-4D97-AF65-F5344CB8AC3E}">
        <p14:creationId xmlns:p14="http://schemas.microsoft.com/office/powerpoint/2010/main" val="995836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448C-96C9-7A95-2BF1-3A467FF4F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96AB1F-C82C-98EA-1DAC-6CEF93095A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5C86BA-0134-3CD9-0750-285E3869D1A2}"/>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3B6AA868-A175-86E2-E928-96B131ECB9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C9940-5361-7280-06CF-5766740629DA}"/>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85502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452A6-01E7-102F-BD47-B20A6E2E49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632FF8-D0DA-7344-A1CF-933CFEC7FA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1DE3B-F55B-C9B2-5B2B-C9FE6560FC97}"/>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B95A3F20-4073-34F1-542B-D7277970F1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E4D03-FAA2-69E3-E986-4738ED4E5055}"/>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414447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F532A3-A817-8860-FFB6-C7BDB6B971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EBB009-181D-E1D4-2AB4-3A93CD8E03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6A02F-F9BF-085A-CDD0-116EB5F79DD2}"/>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5B3E1831-D625-C7B7-4706-EE12AA7B9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D8F88-EB38-CAC2-9028-646D30DBD528}"/>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73712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5528-A7E5-1974-788A-1800BDC7B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39D433-CC63-C79F-B85E-D5C6BB0A87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1B5D8-EBB9-E989-C43E-391A718B6207}"/>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2A9E5BEA-8DAB-3C61-7E09-1B6FAA00B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FF9BF4-418D-4731-89CF-24527D8B4612}"/>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4080539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24D0F-D393-2181-8038-A1CA94A0E0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E21B0D-0B08-6232-D688-CDF12C4B4B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90EACD-96B2-649B-53E1-7BBD230DB3D1}"/>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0A35D4AA-4D5B-4BD1-2B65-86B20E737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E84D4B-130C-CEFC-4569-B3ACAC2A53E7}"/>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3334035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86DC1-BB08-75D2-D096-F0003AF041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DFD90-C49F-28B4-24C1-0B6790C946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B5785C-670B-13B5-1FA1-8F2F447DA4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A772DB-1AFF-450E-263F-039A913ED871}"/>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6" name="Footer Placeholder 5">
            <a:extLst>
              <a:ext uri="{FF2B5EF4-FFF2-40B4-BE49-F238E27FC236}">
                <a16:creationId xmlns:a16="http://schemas.microsoft.com/office/drawing/2014/main" id="{901C396C-B663-8C52-B046-447BBC8A7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1CC388-0419-7FF0-8E4C-5328DF35650B}"/>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373335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F1C05-597E-329B-90E3-2DB8D05235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6467E2-EFE8-F1E9-C63E-06D9971CA5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34E3A7-746D-10BA-CCE0-5A19123A27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42E3B4-6927-63E9-D3E5-E7A0C2ED39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ECF1FF-01E4-DB74-4896-C69EEF9BC3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C5BB66-2235-F70E-EA25-7DC7A7739CE6}"/>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8" name="Footer Placeholder 7">
            <a:extLst>
              <a:ext uri="{FF2B5EF4-FFF2-40B4-BE49-F238E27FC236}">
                <a16:creationId xmlns:a16="http://schemas.microsoft.com/office/drawing/2014/main" id="{1DCBCA26-45E5-BF07-EADD-F1C4746643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E20B87-5FBA-0EE6-D0B6-76A800D8809F}"/>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1783548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7941E-E7F3-37BC-10C4-0D658AE285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CA6A06-BB46-EA1D-9071-498E697BA150}"/>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4" name="Footer Placeholder 3">
            <a:extLst>
              <a:ext uri="{FF2B5EF4-FFF2-40B4-BE49-F238E27FC236}">
                <a16:creationId xmlns:a16="http://schemas.microsoft.com/office/drawing/2014/main" id="{8ABCBAAC-C019-AACE-33EB-554A3325A1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64A315-D834-564D-34CC-D35AAB2E2441}"/>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2569008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980B55-0A86-C6EB-0967-7604E90B293D}"/>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3" name="Footer Placeholder 2">
            <a:extLst>
              <a:ext uri="{FF2B5EF4-FFF2-40B4-BE49-F238E27FC236}">
                <a16:creationId xmlns:a16="http://schemas.microsoft.com/office/drawing/2014/main" id="{4F39BDE7-0A35-8CAE-3FCD-3D395C1D1E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198FAB-01E3-CFC8-21FF-175A4E6562DA}"/>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1416445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999D-CBEC-6126-C9B6-A0F99D5EF7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7FA29F-B87F-607D-B789-CA4BE3572A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925D26-9600-B4C8-F490-F426C2DD0F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212406-13D7-7370-D0B7-275E5C52CDE4}"/>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6" name="Footer Placeholder 5">
            <a:extLst>
              <a:ext uri="{FF2B5EF4-FFF2-40B4-BE49-F238E27FC236}">
                <a16:creationId xmlns:a16="http://schemas.microsoft.com/office/drawing/2014/main" id="{298D99F6-EED9-2975-BA4A-E13B859842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7A5236-65E5-B933-C982-7D6208327AAD}"/>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2966014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5B55A-3692-5752-00F9-ABA586284A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0EF09-D8F5-08B1-A8C0-2DFAAA5C7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E02660-B71C-DBB1-6249-B8B2828EC7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E37B2D-86F9-8B88-53D8-6385924F6153}"/>
              </a:ext>
            </a:extLst>
          </p:cNvPr>
          <p:cNvSpPr>
            <a:spLocks noGrp="1"/>
          </p:cNvSpPr>
          <p:nvPr>
            <p:ph type="dt" sz="half" idx="10"/>
          </p:nvPr>
        </p:nvSpPr>
        <p:spPr/>
        <p:txBody>
          <a:bodyPr/>
          <a:lstStyle/>
          <a:p>
            <a:fld id="{2392A04B-C95D-4A7C-94CF-D65D4B06D8A0}" type="datetimeFigureOut">
              <a:rPr lang="en-US" smtClean="0"/>
              <a:t>8/1/26</a:t>
            </a:fld>
            <a:endParaRPr lang="en-US"/>
          </a:p>
        </p:txBody>
      </p:sp>
      <p:sp>
        <p:nvSpPr>
          <p:cNvPr id="6" name="Footer Placeholder 5">
            <a:extLst>
              <a:ext uri="{FF2B5EF4-FFF2-40B4-BE49-F238E27FC236}">
                <a16:creationId xmlns:a16="http://schemas.microsoft.com/office/drawing/2014/main" id="{E47D3CC2-00E8-4502-7514-9C07242FF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68E105-826E-01EA-256E-97A274C3CB6E}"/>
              </a:ext>
            </a:extLst>
          </p:cNvPr>
          <p:cNvSpPr>
            <a:spLocks noGrp="1"/>
          </p:cNvSpPr>
          <p:nvPr>
            <p:ph type="sldNum" sz="quarter" idx="12"/>
          </p:nvPr>
        </p:nvSpPr>
        <p:spPr/>
        <p:txBody>
          <a:bodyPr/>
          <a:lstStyle/>
          <a:p>
            <a:fld id="{2F020A64-1A30-4363-9BED-EAAD6C216B82}" type="slidenum">
              <a:rPr lang="en-US" smtClean="0"/>
              <a:t>‹#›</a:t>
            </a:fld>
            <a:endParaRPr lang="en-US"/>
          </a:p>
        </p:txBody>
      </p:sp>
    </p:spTree>
    <p:extLst>
      <p:ext uri="{BB962C8B-B14F-4D97-AF65-F5344CB8AC3E}">
        <p14:creationId xmlns:p14="http://schemas.microsoft.com/office/powerpoint/2010/main" val="29935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77AE12-CEEA-D858-D5AF-CFB8F10274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D231D9-551D-E2C7-AB0C-4866DED7AD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02F116-CA14-465D-FA30-A3DA92A11A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92A04B-C95D-4A7C-94CF-D65D4B06D8A0}" type="datetimeFigureOut">
              <a:rPr lang="en-US" smtClean="0"/>
              <a:t>8/1/26</a:t>
            </a:fld>
            <a:endParaRPr lang="en-US"/>
          </a:p>
        </p:txBody>
      </p:sp>
      <p:sp>
        <p:nvSpPr>
          <p:cNvPr id="5" name="Footer Placeholder 4">
            <a:extLst>
              <a:ext uri="{FF2B5EF4-FFF2-40B4-BE49-F238E27FC236}">
                <a16:creationId xmlns:a16="http://schemas.microsoft.com/office/drawing/2014/main" id="{9587CCFA-395B-8546-75C6-042A802163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55A560F-8A88-15CA-1537-BBF848AE3E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020A64-1A30-4363-9BED-EAAD6C216B82}" type="slidenum">
              <a:rPr lang="en-US" smtClean="0"/>
              <a:t>‹#›</a:t>
            </a:fld>
            <a:endParaRPr lang="en-US"/>
          </a:p>
        </p:txBody>
      </p:sp>
    </p:spTree>
    <p:extLst>
      <p:ext uri="{BB962C8B-B14F-4D97-AF65-F5344CB8AC3E}">
        <p14:creationId xmlns:p14="http://schemas.microsoft.com/office/powerpoint/2010/main" val="3174990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hyperlink" Target="https://my.clevelandclinic.org/health/body/8960-lungs?utm_source=chatgpt.com" TargetMode="External"/><Relationship Id="rId2" Type="http://schemas.openxmlformats.org/officeDocument/2006/relationships/hyperlink" Target="https://www.cancer.org/cancer/types/lung-cancer/about/key-statistics.html?utm_source=chatgpt.com" TargetMode="External"/><Relationship Id="rId1" Type="http://schemas.openxmlformats.org/officeDocument/2006/relationships/slideLayout" Target="../slideLayouts/slideLayout2.xml"/><Relationship Id="rId6" Type="http://schemas.openxmlformats.org/officeDocument/2006/relationships/hyperlink" Target="https://www.who.int/news-room/fact-sheets/detail/lung-cancer?utm_source=chatgpt.com" TargetMode="External"/><Relationship Id="rId5" Type="http://schemas.openxmlformats.org/officeDocument/2006/relationships/hyperlink" Target="https://doi.org/10.1016/j.jtho.2023.08.022" TargetMode="External"/><Relationship Id="rId4" Type="http://schemas.openxmlformats.org/officeDocument/2006/relationships/hyperlink" Target="https://doi.org/10.1016/j.ccm.2011.09.001" TargetMode="Externa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Background Fill">
            <a:extLst>
              <a:ext uri="{FF2B5EF4-FFF2-40B4-BE49-F238E27FC236}">
                <a16:creationId xmlns:a16="http://schemas.microsoft.com/office/drawing/2014/main" id="{3C915414-2809-4735-A560-0D5FE6670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076"/>
            <a:ext cx="12188952" cy="6858000"/>
          </a:xfrm>
          <a:prstGeom prst="rect">
            <a:avLst/>
          </a:prstGeom>
          <a:solidFill>
            <a:schemeClr val="bg1">
              <a:lumMod val="95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id">
            <a:extLst>
              <a:ext uri="{FF2B5EF4-FFF2-40B4-BE49-F238E27FC236}">
                <a16:creationId xmlns:a16="http://schemas.microsoft.com/office/drawing/2014/main" id="{24413201-85BF-4680-A7D4-10CDBD0356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038471" cy="6858000"/>
            <a:chOff x="0" y="-12406"/>
            <a:chExt cx="12038471" cy="6858000"/>
          </a:xfrm>
        </p:grpSpPr>
        <p:cxnSp>
          <p:nvCxnSpPr>
            <p:cNvPr id="13" name="Straight Connector 12">
              <a:extLst>
                <a:ext uri="{FF2B5EF4-FFF2-40B4-BE49-F238E27FC236}">
                  <a16:creationId xmlns:a16="http://schemas.microsoft.com/office/drawing/2014/main" id="{1F819D8C-C8E5-4336-9882-79FBF65551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0"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id="{7D732480-09E4-401A-B2D9-E6C662FBCA2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719781"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87D8355C-E417-4D36-91FF-2CC1E1FE9F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672683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6" name="Straight Connector 45">
              <a:extLst>
                <a:ext uri="{FF2B5EF4-FFF2-40B4-BE49-F238E27FC236}">
                  <a16:creationId xmlns:a16="http://schemas.microsoft.com/office/drawing/2014/main" id="{6ADF7267-EAAE-43CE-ACEF-608328FB17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25"/>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4C901E2-0CDB-4316-B262-3B9E68F33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729498"/>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D8F6D31A-084C-4F10-9A8F-A9645DFB71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60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E38E09F0-F130-45B5-B0AF-7EF3F0172A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684395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8" name="Straight Connector 47">
              <a:extLst>
                <a:ext uri="{FF2B5EF4-FFF2-40B4-BE49-F238E27FC236}">
                  <a16:creationId xmlns:a16="http://schemas.microsoft.com/office/drawing/2014/main" id="{569330E2-17DA-4F0D-B377-6E4499C79A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513120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A3192707-5744-4C77-8CD6-D682F90800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20892"/>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E367A44A-5DD0-43B5-B6DB-1CA3BC5AF0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3422784"/>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280809D1-164B-4A0C-84BB-2AC46F3BDE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832198"/>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E379EC94-3698-4695-8CE7-61DBDF5EE6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3538773"/>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8755B95C-6A71-4D4F-8F48-B21F893E6F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5240042"/>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6099C53A-E394-462E-BF63-1639A8E283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828837"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9AC427FF-C3BE-45A0-9FB1-A6A4C8C4CD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439563"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2B15D91A-BF52-4704-8F6B-A7C4746181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59344"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1D9241FD-0E0D-409B-A2AF-8F06ACB757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79125"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F8B3D884-11F6-4FF3-82C2-1C2311451C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59890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A15AB342-981A-44B4-846D-B0B2394ACF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038471"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872C80E7-0A00-4063-BEE2-6B6B446A4A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318688"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CDDFAF9B-F940-4E8C-905E-31851E6E71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549263"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DE75405B-4987-4ED0-838B-B550E11C50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72269" y="1609"/>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2D23C412-06C7-4364-B5C1-6492A9D36B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990113"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3E558B2C-BA31-4EF6-AA51-34C38C4FAC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71578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7" name="Straight Connector 36">
              <a:extLst>
                <a:ext uri="{FF2B5EF4-FFF2-40B4-BE49-F238E27FC236}">
                  <a16:creationId xmlns:a16="http://schemas.microsoft.com/office/drawing/2014/main" id="{49BF6B7B-33CA-48B1-A1DC-E4917FB89D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435730"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B91E8E40-9C42-4E16-980F-D9B38872F3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4293"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6B7E3690-D803-4CC7-BA93-B51ACF040F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417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grpSp>
      <p:sp>
        <p:nvSpPr>
          <p:cNvPr id="2" name="Title 1">
            <a:extLst>
              <a:ext uri="{FF2B5EF4-FFF2-40B4-BE49-F238E27FC236}">
                <a16:creationId xmlns:a16="http://schemas.microsoft.com/office/drawing/2014/main" id="{51E23A19-EA3A-E83C-DB5E-DAEE774EED88}"/>
              </a:ext>
            </a:extLst>
          </p:cNvPr>
          <p:cNvSpPr>
            <a:spLocks noGrp="1"/>
          </p:cNvSpPr>
          <p:nvPr>
            <p:ph type="ctrTitle"/>
          </p:nvPr>
        </p:nvSpPr>
        <p:spPr>
          <a:xfrm>
            <a:off x="629640" y="1359265"/>
            <a:ext cx="5635821" cy="2061774"/>
          </a:xfrm>
        </p:spPr>
        <p:txBody>
          <a:bodyPr anchor="t">
            <a:normAutofit/>
          </a:bodyPr>
          <a:lstStyle/>
          <a:p>
            <a:pPr algn="l"/>
            <a:r>
              <a:rPr lang="en-US" sz="3400" b="1">
                <a:latin typeface="Amasis MT Pro" panose="020F0502020204030204" pitchFamily="18" charset="0"/>
                <a:cs typeface="Aharoni" panose="02010803020104030203" pitchFamily="2" charset="-79"/>
              </a:rPr>
              <a:t>Understanding Lung Cancer: Risk Factors and the Importance of Early Detection</a:t>
            </a:r>
          </a:p>
        </p:txBody>
      </p:sp>
      <p:cxnSp>
        <p:nvCxnSpPr>
          <p:cNvPr id="41" name="Straight Connector 40">
            <a:extLst>
              <a:ext uri="{FF2B5EF4-FFF2-40B4-BE49-F238E27FC236}">
                <a16:creationId xmlns:a16="http://schemas.microsoft.com/office/drawing/2014/main" id="{90CA228F-98DF-49C4-9649-32D7199CC7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0800" y="1141470"/>
            <a:ext cx="6135281" cy="0"/>
          </a:xfrm>
          <a:prstGeom prst="line">
            <a:avLst/>
          </a:prstGeom>
          <a:ln w="50800" cap="sq">
            <a:solidFill>
              <a:schemeClr val="accent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D1E370F4-6FE2-45A6-AC8E-CCB1A8AE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28" y="3565194"/>
            <a:ext cx="6814808" cy="3159505"/>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91F8729-3275-DC58-0CFE-DC8BB1B725AB}"/>
              </a:ext>
            </a:extLst>
          </p:cNvPr>
          <p:cNvSpPr>
            <a:spLocks noGrp="1"/>
          </p:cNvSpPr>
          <p:nvPr>
            <p:ph type="subTitle" idx="1"/>
          </p:nvPr>
        </p:nvSpPr>
        <p:spPr>
          <a:xfrm>
            <a:off x="629640" y="3803677"/>
            <a:ext cx="5635821" cy="2830829"/>
          </a:xfrm>
        </p:spPr>
        <p:txBody>
          <a:bodyPr anchor="t">
            <a:normAutofit/>
          </a:bodyPr>
          <a:lstStyle/>
          <a:p>
            <a:pPr algn="l"/>
            <a:endParaRPr lang="en-US" b="1" dirty="0">
              <a:latin typeface="Amasis MT Pro" panose="02040504050005020304" pitchFamily="18" charset="0"/>
            </a:endParaRPr>
          </a:p>
          <a:p>
            <a:pPr algn="l"/>
            <a:endParaRPr lang="en-US" b="1" dirty="0">
              <a:latin typeface="Amasis MT Pro" panose="02040504050005020304" pitchFamily="18" charset="0"/>
            </a:endParaRPr>
          </a:p>
          <a:p>
            <a:pPr algn="l"/>
            <a:r>
              <a:rPr lang="en-US" b="1" dirty="0">
                <a:latin typeface="Amasis MT Pro" panose="02040504050005020304" pitchFamily="18" charset="0"/>
              </a:rPr>
              <a:t>PHARM. GERALD OBINNA OZOTA</a:t>
            </a:r>
          </a:p>
        </p:txBody>
      </p:sp>
      <p:sp>
        <p:nvSpPr>
          <p:cNvPr id="45" name="Color">
            <a:extLst>
              <a:ext uri="{FF2B5EF4-FFF2-40B4-BE49-F238E27FC236}">
                <a16:creationId xmlns:a16="http://schemas.microsoft.com/office/drawing/2014/main" id="{D665D759-2DF8-4D47-8386-4BA28901A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7704" y="147451"/>
            <a:ext cx="685800" cy="6586489"/>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pic>
        <p:nvPicPr>
          <p:cNvPr id="7" name="Graphic 6" descr="Lungs">
            <a:extLst>
              <a:ext uri="{FF2B5EF4-FFF2-40B4-BE49-F238E27FC236}">
                <a16:creationId xmlns:a16="http://schemas.microsoft.com/office/drawing/2014/main" id="{2F008AF9-99D7-6E47-E37B-A3E6FC7429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75533" y="2467070"/>
            <a:ext cx="4266870" cy="4266870"/>
          </a:xfrm>
          <a:prstGeom prst="rect">
            <a:avLst/>
          </a:prstGeom>
        </p:spPr>
      </p:pic>
    </p:spTree>
    <p:extLst>
      <p:ext uri="{BB962C8B-B14F-4D97-AF65-F5344CB8AC3E}">
        <p14:creationId xmlns:p14="http://schemas.microsoft.com/office/powerpoint/2010/main" val="1934056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0147445-8344-9218-B2D4-1CE1C1970D56}"/>
              </a:ext>
            </a:extLst>
          </p:cNvPr>
          <p:cNvPicPr>
            <a:picLocks noGrp="1" noChangeAspect="1"/>
          </p:cNvPicPr>
          <p:nvPr>
            <p:ph idx="1"/>
          </p:nvPr>
        </p:nvPicPr>
        <p:blipFill>
          <a:blip r:embed="rId2"/>
          <a:stretch>
            <a:fillRect/>
          </a:stretch>
        </p:blipFill>
        <p:spPr>
          <a:xfrm>
            <a:off x="3124199" y="99152"/>
            <a:ext cx="7606229" cy="6632154"/>
          </a:xfrm>
          <a:prstGeom prst="rect">
            <a:avLst/>
          </a:prstGeom>
        </p:spPr>
      </p:pic>
    </p:spTree>
    <p:extLst>
      <p:ext uri="{BB962C8B-B14F-4D97-AF65-F5344CB8AC3E}">
        <p14:creationId xmlns:p14="http://schemas.microsoft.com/office/powerpoint/2010/main" val="2197919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B9E175B0-4EB1-602A-4372-40D505DA6E86}"/>
              </a:ext>
            </a:extLst>
          </p:cNvPr>
          <p:cNvPicPr>
            <a:picLocks noGrp="1" noChangeAspect="1"/>
          </p:cNvPicPr>
          <p:nvPr>
            <p:ph idx="1"/>
          </p:nvPr>
        </p:nvPicPr>
        <p:blipFill>
          <a:blip r:embed="rId2"/>
          <a:srcRect r="1" b="20328"/>
          <a:stretch>
            <a:fillRect/>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Tree>
    <p:extLst>
      <p:ext uri="{BB962C8B-B14F-4D97-AF65-F5344CB8AC3E}">
        <p14:creationId xmlns:p14="http://schemas.microsoft.com/office/powerpoint/2010/main" val="2809137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6C16CC-3D01-1DDD-350E-4F883E8C2487}"/>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Prevalence of Lung Cancer</a:t>
            </a:r>
          </a:p>
        </p:txBody>
      </p:sp>
      <p:sp>
        <p:nvSpPr>
          <p:cNvPr id="3" name="Content Placeholder 2">
            <a:extLst>
              <a:ext uri="{FF2B5EF4-FFF2-40B4-BE49-F238E27FC236}">
                <a16:creationId xmlns:a16="http://schemas.microsoft.com/office/drawing/2014/main" id="{34B5654F-FB92-AFEA-B9BA-410CBF36EBAE}"/>
              </a:ext>
            </a:extLst>
          </p:cNvPr>
          <p:cNvSpPr>
            <a:spLocks noGrp="1"/>
          </p:cNvSpPr>
          <p:nvPr>
            <p:ph idx="1"/>
          </p:nvPr>
        </p:nvSpPr>
        <p:spPr>
          <a:xfrm>
            <a:off x="1371599" y="2318197"/>
            <a:ext cx="9724031" cy="3683358"/>
          </a:xfrm>
        </p:spPr>
        <p:txBody>
          <a:bodyPr anchor="ctr">
            <a:normAutofit/>
          </a:bodyPr>
          <a:lstStyle/>
          <a:p>
            <a:pPr marL="0" indent="0">
              <a:buNone/>
            </a:pPr>
            <a:r>
              <a:rPr lang="en-US" sz="2000" dirty="0">
                <a:latin typeface="Amasis MT Pro" panose="02040504050005020304" pitchFamily="18" charset="0"/>
              </a:rPr>
              <a:t>Globally, lung cancer remains a major public-health challenge. In 2022, approximately 2.5 million people were diagnosed with the disease, and more than 1.8 million people died from it.</a:t>
            </a:r>
          </a:p>
          <a:p>
            <a:pPr marL="0" indent="0">
              <a:buNone/>
            </a:pPr>
            <a:endParaRPr lang="en-US" sz="2000" dirty="0">
              <a:latin typeface="Amasis MT Pro" panose="02040504050005020304" pitchFamily="18" charset="0"/>
            </a:endParaRPr>
          </a:p>
          <a:p>
            <a:pPr marL="0" indent="0">
              <a:buNone/>
            </a:pPr>
            <a:r>
              <a:rPr lang="en-US" sz="2000" dirty="0">
                <a:latin typeface="Amasis MT Pro" panose="02040504050005020304" pitchFamily="18" charset="0"/>
              </a:rPr>
              <a:t>The American Cancer Society’s estimates for lung cancer in the US for 2026 are:</a:t>
            </a:r>
          </a:p>
          <a:p>
            <a:pPr lvl="1"/>
            <a:r>
              <a:rPr lang="en-US" sz="2000" dirty="0">
                <a:latin typeface="Amasis MT Pro" panose="02040504050005020304" pitchFamily="18" charset="0"/>
              </a:rPr>
              <a:t>About </a:t>
            </a:r>
            <a:r>
              <a:rPr lang="en-US" sz="2000" dirty="0">
                <a:solidFill>
                  <a:schemeClr val="tx2">
                    <a:lumMod val="75000"/>
                    <a:lumOff val="25000"/>
                  </a:schemeClr>
                </a:solidFill>
                <a:latin typeface="Amasis MT Pro" panose="02040504050005020304" pitchFamily="18" charset="0"/>
              </a:rPr>
              <a:t>229,410 new cases of lung cance</a:t>
            </a:r>
            <a:r>
              <a:rPr lang="en-US" sz="2000" dirty="0">
                <a:latin typeface="Amasis MT Pro" panose="02040504050005020304" pitchFamily="18" charset="0"/>
              </a:rPr>
              <a:t>r (110,910 in men and 118,500 in women)</a:t>
            </a:r>
          </a:p>
          <a:p>
            <a:pPr lvl="1"/>
            <a:r>
              <a:rPr lang="en-US" sz="2000" dirty="0">
                <a:latin typeface="Amasis MT Pro" panose="02040504050005020304" pitchFamily="18" charset="0"/>
              </a:rPr>
              <a:t>About </a:t>
            </a:r>
            <a:r>
              <a:rPr lang="en-US" sz="2000" dirty="0">
                <a:solidFill>
                  <a:srgbClr val="C00000"/>
                </a:solidFill>
                <a:latin typeface="Amasis MT Pro" panose="02040504050005020304" pitchFamily="18" charset="0"/>
              </a:rPr>
              <a:t>124,990 deaths from lung cancer </a:t>
            </a:r>
            <a:r>
              <a:rPr lang="en-US" sz="2000" dirty="0">
                <a:latin typeface="Amasis MT Pro" panose="02040504050005020304" pitchFamily="18" charset="0"/>
              </a:rPr>
              <a:t>(63,040 in men and 61,950 in women)</a:t>
            </a:r>
          </a:p>
          <a:p>
            <a:pPr lvl="0"/>
            <a:endParaRPr lang="en-US" sz="2000" dirty="0">
              <a:latin typeface="Amasis MT Pro" panose="02040504050005020304" pitchFamily="18" charset="0"/>
            </a:endParaRPr>
          </a:p>
        </p:txBody>
      </p:sp>
    </p:spTree>
    <p:extLst>
      <p:ext uri="{BB962C8B-B14F-4D97-AF65-F5344CB8AC3E}">
        <p14:creationId xmlns:p14="http://schemas.microsoft.com/office/powerpoint/2010/main" val="3138353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9FA1C-28E1-45CE-5474-188B65F6898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FC7870-994E-E3A4-BE4B-A64FF717600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AA7D724-7DAA-A1B9-F7E8-307CD9551B21}"/>
              </a:ext>
            </a:extLst>
          </p:cNvPr>
          <p:cNvPicPr>
            <a:picLocks noChangeAspect="1"/>
          </p:cNvPicPr>
          <p:nvPr/>
        </p:nvPicPr>
        <p:blipFill>
          <a:blip r:embed="rId2"/>
          <a:stretch>
            <a:fillRect/>
          </a:stretch>
        </p:blipFill>
        <p:spPr>
          <a:xfrm>
            <a:off x="330506" y="0"/>
            <a:ext cx="11688895" cy="6858000"/>
          </a:xfrm>
          <a:prstGeom prst="rect">
            <a:avLst/>
          </a:prstGeom>
        </p:spPr>
      </p:pic>
    </p:spTree>
    <p:extLst>
      <p:ext uri="{BB962C8B-B14F-4D97-AF65-F5344CB8AC3E}">
        <p14:creationId xmlns:p14="http://schemas.microsoft.com/office/powerpoint/2010/main" val="2452616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E2CC0A-B5F5-D68D-1231-ED6B331CAB75}"/>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Prevalence of Lung Cancer</a:t>
            </a:r>
            <a:endParaRPr lang="en-US" sz="4000">
              <a:solidFill>
                <a:srgbClr val="FFFFFF"/>
              </a:solidFill>
            </a:endParaRPr>
          </a:p>
        </p:txBody>
      </p:sp>
      <p:sp>
        <p:nvSpPr>
          <p:cNvPr id="3" name="Content Placeholder 2">
            <a:extLst>
              <a:ext uri="{FF2B5EF4-FFF2-40B4-BE49-F238E27FC236}">
                <a16:creationId xmlns:a16="http://schemas.microsoft.com/office/drawing/2014/main" id="{3DE88991-BF3B-EED3-68E1-C82FA0262F72}"/>
              </a:ext>
            </a:extLst>
          </p:cNvPr>
          <p:cNvSpPr>
            <a:spLocks noGrp="1"/>
          </p:cNvSpPr>
          <p:nvPr>
            <p:ph idx="1"/>
          </p:nvPr>
        </p:nvSpPr>
        <p:spPr>
          <a:xfrm>
            <a:off x="1371599" y="2318197"/>
            <a:ext cx="9724031" cy="3683358"/>
          </a:xfrm>
        </p:spPr>
        <p:txBody>
          <a:bodyPr anchor="ctr">
            <a:normAutofit/>
          </a:bodyPr>
          <a:lstStyle/>
          <a:p>
            <a:pPr marL="0" lvl="0" indent="0">
              <a:buNone/>
            </a:pPr>
            <a:r>
              <a:rPr lang="en-US" sz="2000"/>
              <a:t>Lung cancer prevalence in Nigeria is low compared to global averages, estimated at roughly 1,789 new cases and 1,643 deaths annually. It ranks 14th among cancer types in the country, though </a:t>
            </a:r>
            <a:r>
              <a:rPr lang="en-US" sz="2000">
                <a:latin typeface="Amasis MT Pro" panose="02040504050005020304" pitchFamily="18" charset="0"/>
              </a:rPr>
              <a:t>experts</a:t>
            </a:r>
            <a:r>
              <a:rPr lang="en-US" sz="2000"/>
              <a:t> note that actual numbers are likely under-reported due to diagnostic limitations.</a:t>
            </a:r>
          </a:p>
          <a:p>
            <a:pPr marL="0" lvl="0" indent="0">
              <a:buNone/>
            </a:pPr>
            <a:endParaRPr lang="en-US" sz="2000"/>
          </a:p>
          <a:p>
            <a:pPr marL="0" lvl="0" indent="0">
              <a:buNone/>
            </a:pPr>
            <a:r>
              <a:rPr lang="en-US" sz="2000"/>
              <a:t>In general, about 13% of all lung cancers are SCLC, and about 77% are NSCLC.</a:t>
            </a:r>
            <a:endParaRPr lang="en-US" sz="2000">
              <a:latin typeface="Amasis MT Pro" panose="02040504050005020304" pitchFamily="18" charset="0"/>
            </a:endParaRPr>
          </a:p>
          <a:p>
            <a:endParaRPr lang="en-US" sz="2000"/>
          </a:p>
        </p:txBody>
      </p:sp>
    </p:spTree>
    <p:extLst>
      <p:ext uri="{BB962C8B-B14F-4D97-AF65-F5344CB8AC3E}">
        <p14:creationId xmlns:p14="http://schemas.microsoft.com/office/powerpoint/2010/main" val="2735392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E65E1E-1EA5-930D-6A94-EE705A23B495}"/>
              </a:ext>
            </a:extLst>
          </p:cNvPr>
          <p:cNvSpPr>
            <a:spLocks noGrp="1"/>
          </p:cNvSpPr>
          <p:nvPr>
            <p:ph type="title"/>
          </p:nvPr>
        </p:nvSpPr>
        <p:spPr>
          <a:xfrm>
            <a:off x="1136397" y="502021"/>
            <a:ext cx="4959603" cy="1642969"/>
          </a:xfrm>
        </p:spPr>
        <p:txBody>
          <a:bodyPr vert="horz" lIns="91440" tIns="45720" rIns="91440" bIns="45720" rtlCol="0" anchor="b">
            <a:normAutofit/>
          </a:bodyPr>
          <a:lstStyle/>
          <a:p>
            <a:r>
              <a:rPr lang="en-US" sz="4000" b="1" kern="1200">
                <a:solidFill>
                  <a:schemeClr val="tx1"/>
                </a:solidFill>
                <a:latin typeface="+mj-lt"/>
                <a:ea typeface="+mj-ea"/>
                <a:cs typeface="+mj-cs"/>
              </a:rPr>
              <a:t>Prevalence of Lung Cancer</a:t>
            </a:r>
            <a:endParaRPr lang="en-US" sz="4000" kern="1200">
              <a:solidFill>
                <a:schemeClr val="tx1"/>
              </a:solidFill>
              <a:latin typeface="+mj-lt"/>
              <a:ea typeface="+mj-ea"/>
              <a:cs typeface="+mj-cs"/>
            </a:endParaRPr>
          </a:p>
        </p:txBody>
      </p:sp>
      <p:sp>
        <p:nvSpPr>
          <p:cNvPr id="6" name="Footer Placeholder 4">
            <a:extLst>
              <a:ext uri="{FF2B5EF4-FFF2-40B4-BE49-F238E27FC236}">
                <a16:creationId xmlns:a16="http://schemas.microsoft.com/office/drawing/2014/main" id="{6A089994-DBDF-3B31-15FA-F551E2471680}"/>
              </a:ext>
            </a:extLst>
          </p:cNvPr>
          <p:cNvSpPr>
            <a:spLocks noGrp="1"/>
          </p:cNvSpPr>
          <p:nvPr>
            <p:ph type="ftr" sz="quarter" idx="11"/>
          </p:nvPr>
        </p:nvSpPr>
        <p:spPr>
          <a:xfrm rot="5400000">
            <a:off x="-1827726" y="1983972"/>
            <a:ext cx="4114800" cy="365125"/>
          </a:xfrm>
        </p:spPr>
        <p:txBody>
          <a:bodyPr vert="horz" lIns="91440" tIns="45720" rIns="91440" bIns="45720" rtlCol="0" anchor="ctr">
            <a:normAutofit/>
          </a:bodyPr>
          <a:lstStyle/>
          <a:p>
            <a:pPr algn="l">
              <a:lnSpc>
                <a:spcPct val="90000"/>
              </a:lnSpc>
              <a:spcAft>
                <a:spcPts val="600"/>
              </a:spcAft>
            </a:pPr>
            <a:r>
              <a:rPr lang="en-US" sz="600" i="1" kern="1200">
                <a:solidFill>
                  <a:schemeClr val="tx1">
                    <a:lumMod val="50000"/>
                    <a:lumOff val="50000"/>
                  </a:schemeClr>
                </a:solidFill>
                <a:latin typeface="+mn-lt"/>
                <a:ea typeface="+mn-ea"/>
                <a:cs typeface="+mn-cs"/>
              </a:rPr>
              <a:t>Data from</a:t>
            </a:r>
            <a:r>
              <a:rPr lang="en-US" sz="600" kern="1200">
                <a:solidFill>
                  <a:schemeClr val="tx1">
                    <a:lumMod val="50000"/>
                    <a:lumOff val="50000"/>
                  </a:schemeClr>
                </a:solidFill>
                <a:latin typeface="+mn-lt"/>
                <a:ea typeface="+mn-ea"/>
                <a:cs typeface="+mn-cs"/>
              </a:rPr>
              <a:t> Siegel R, Ward E, Brawley O, et al. Cancer statistics, 2011: the impact of eliminating socioeconomic and racial disparities on premature cancer deaths. CA Cancer J Clin 2011;61(4):212–36.)</a:t>
            </a:r>
          </a:p>
        </p:txBody>
      </p:sp>
      <p:sp>
        <p:nvSpPr>
          <p:cNvPr id="8" name="TextBox 7">
            <a:extLst>
              <a:ext uri="{FF2B5EF4-FFF2-40B4-BE49-F238E27FC236}">
                <a16:creationId xmlns:a16="http://schemas.microsoft.com/office/drawing/2014/main" id="{CCF5185B-A7CB-F86D-44E4-C84E3CD9CF02}"/>
              </a:ext>
            </a:extLst>
          </p:cNvPr>
          <p:cNvSpPr txBox="1"/>
          <p:nvPr/>
        </p:nvSpPr>
        <p:spPr>
          <a:xfrm>
            <a:off x="1136397" y="2418408"/>
            <a:ext cx="4959603" cy="352256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i="1"/>
              <a:t>Lung cancer accounts for about 1 in 5 of all cancer deaths, with more mortality than breast, colon, and prostate cancers combined.</a:t>
            </a:r>
          </a:p>
        </p:txBody>
      </p:sp>
      <p:pic>
        <p:nvPicPr>
          <p:cNvPr id="5" name="Content Placeholder 4" descr="Fig. 1">
            <a:extLst>
              <a:ext uri="{FF2B5EF4-FFF2-40B4-BE49-F238E27FC236}">
                <a16:creationId xmlns:a16="http://schemas.microsoft.com/office/drawing/2014/main" id="{1A37E83D-5D69-E5CB-93D0-F040711C7B4B}"/>
              </a:ext>
            </a:extLst>
          </p:cNvPr>
          <p:cNvPicPr>
            <a:picLocks noGrp="1" noChangeAspect="1"/>
          </p:cNvPicPr>
          <p:nvPr>
            <p:ph idx="1"/>
          </p:nvPr>
        </p:nvPicPr>
        <p:blipFill>
          <a:blip r:embed="rId2"/>
          <a:stretch>
            <a:fillRect/>
          </a:stretch>
        </p:blipFill>
        <p:spPr>
          <a:xfrm>
            <a:off x="6512442" y="1414766"/>
            <a:ext cx="5201023" cy="3614710"/>
          </a:xfrm>
          <a:prstGeom prst="rect">
            <a:avLst/>
          </a:prstGeom>
        </p:spPr>
      </p:pic>
      <p:sp>
        <p:nvSpPr>
          <p:cNvPr id="15" name="Rectangle 1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6836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5D97AF-C78E-322D-BECD-5FDA9DECA3E5}"/>
              </a:ext>
            </a:extLst>
          </p:cNvPr>
          <p:cNvSpPr>
            <a:spLocks noGrp="1"/>
          </p:cNvSpPr>
          <p:nvPr>
            <p:ph type="title"/>
          </p:nvPr>
        </p:nvSpPr>
        <p:spPr>
          <a:xfrm>
            <a:off x="1371599" y="294538"/>
            <a:ext cx="9895951" cy="1033669"/>
          </a:xfrm>
        </p:spPr>
        <p:txBody>
          <a:bodyPr>
            <a:normAutofit/>
          </a:bodyPr>
          <a:lstStyle/>
          <a:p>
            <a:r>
              <a:rPr lang="en-US" sz="4000" b="1" dirty="0">
                <a:solidFill>
                  <a:srgbClr val="FFFFFF"/>
                </a:solidFill>
                <a:latin typeface="Amasis MT Pro" panose="02040504050005020304" pitchFamily="18" charset="0"/>
              </a:rPr>
              <a:t>Problem Statement</a:t>
            </a:r>
          </a:p>
        </p:txBody>
      </p:sp>
      <p:sp>
        <p:nvSpPr>
          <p:cNvPr id="3" name="Content Placeholder 2">
            <a:extLst>
              <a:ext uri="{FF2B5EF4-FFF2-40B4-BE49-F238E27FC236}">
                <a16:creationId xmlns:a16="http://schemas.microsoft.com/office/drawing/2014/main" id="{0C2EE0E0-4C99-59F6-F200-1E9B68890CCD}"/>
              </a:ext>
            </a:extLst>
          </p:cNvPr>
          <p:cNvSpPr>
            <a:spLocks noGrp="1"/>
          </p:cNvSpPr>
          <p:nvPr>
            <p:ph idx="1"/>
          </p:nvPr>
        </p:nvSpPr>
        <p:spPr>
          <a:xfrm>
            <a:off x="1371599" y="2318197"/>
            <a:ext cx="9724031" cy="3683358"/>
          </a:xfrm>
        </p:spPr>
        <p:txBody>
          <a:bodyPr anchor="ctr">
            <a:normAutofit/>
          </a:bodyPr>
          <a:lstStyle/>
          <a:p>
            <a:pPr marL="0" indent="0" algn="ctr">
              <a:buNone/>
            </a:pPr>
            <a:r>
              <a:rPr lang="en-US" sz="2400" b="1" dirty="0">
                <a:solidFill>
                  <a:srgbClr val="C00000"/>
                </a:solidFill>
                <a:latin typeface="Amasis MT Pro" panose="02040504050005020304" pitchFamily="18" charset="0"/>
              </a:rPr>
              <a:t>A study among patients with lung cancer seen at a thoracic specialist practice in North-Central Nigeria found that most patients (82.7%) presented with stage III to IV primary lung cancers, with 56.3% having already developed malignant pleural effusion at the time of first presentation to a specialist at that major referral institution!!!!</a:t>
            </a:r>
          </a:p>
        </p:txBody>
      </p:sp>
    </p:spTree>
    <p:extLst>
      <p:ext uri="{BB962C8B-B14F-4D97-AF65-F5344CB8AC3E}">
        <p14:creationId xmlns:p14="http://schemas.microsoft.com/office/powerpoint/2010/main" val="2556206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7D84AE-74B5-BDA5-8455-C5C3D6D1DEFA}"/>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Warning Signs and Symptoms</a:t>
            </a:r>
          </a:p>
        </p:txBody>
      </p:sp>
      <p:sp>
        <p:nvSpPr>
          <p:cNvPr id="3" name="Content Placeholder 2">
            <a:extLst>
              <a:ext uri="{FF2B5EF4-FFF2-40B4-BE49-F238E27FC236}">
                <a16:creationId xmlns:a16="http://schemas.microsoft.com/office/drawing/2014/main" id="{56DFB048-067F-8D07-6957-B86E2D020C06}"/>
              </a:ext>
            </a:extLst>
          </p:cNvPr>
          <p:cNvSpPr>
            <a:spLocks noGrp="1"/>
          </p:cNvSpPr>
          <p:nvPr>
            <p:ph idx="1"/>
          </p:nvPr>
        </p:nvSpPr>
        <p:spPr>
          <a:xfrm>
            <a:off x="625257" y="1843129"/>
            <a:ext cx="10642293" cy="4720333"/>
          </a:xfrm>
        </p:spPr>
        <p:txBody>
          <a:bodyPr anchor="ctr">
            <a:noAutofit/>
          </a:bodyPr>
          <a:lstStyle/>
          <a:p>
            <a:r>
              <a:rPr lang="en-US" sz="2000" dirty="0">
                <a:latin typeface="Amasis MT Pro" panose="02040504050005020304" pitchFamily="18" charset="0"/>
              </a:rPr>
              <a:t>Lung cancer may not produce obvious symptoms during its earliest stages. When symptoms appear, they may initially be mistaken for a respiratory infection or another common condition.</a:t>
            </a:r>
          </a:p>
          <a:p>
            <a:endParaRPr lang="en-US" sz="2000" dirty="0">
              <a:latin typeface="Amasis MT Pro" panose="02040504050005020304" pitchFamily="18" charset="0"/>
            </a:endParaRPr>
          </a:p>
          <a:p>
            <a:pPr lvl="1"/>
            <a:r>
              <a:rPr lang="en-US" sz="2000" dirty="0">
                <a:latin typeface="Amasis MT Pro" panose="02040504050005020304" pitchFamily="18" charset="0"/>
              </a:rPr>
              <a:t>Possible warning signs include:</a:t>
            </a:r>
          </a:p>
          <a:p>
            <a:pPr lvl="1"/>
            <a:r>
              <a:rPr lang="en-US" sz="2000" dirty="0">
                <a:latin typeface="Amasis MT Pro" panose="02040504050005020304" pitchFamily="18" charset="0"/>
              </a:rPr>
              <a:t>A cough that does not go away or becomes worse;</a:t>
            </a:r>
          </a:p>
          <a:p>
            <a:pPr lvl="1"/>
            <a:r>
              <a:rPr lang="en-US" sz="2000" dirty="0">
                <a:latin typeface="Amasis MT Pro" panose="02040504050005020304" pitchFamily="18" charset="0"/>
              </a:rPr>
              <a:t>Coughing up blood;</a:t>
            </a:r>
          </a:p>
          <a:p>
            <a:pPr lvl="1"/>
            <a:r>
              <a:rPr lang="en-US" sz="2000" dirty="0">
                <a:latin typeface="Amasis MT Pro" panose="02040504050005020304" pitchFamily="18" charset="0"/>
              </a:rPr>
              <a:t>Persistent chest pain;</a:t>
            </a:r>
          </a:p>
          <a:p>
            <a:pPr lvl="1"/>
            <a:r>
              <a:rPr lang="en-US" sz="2000" dirty="0">
                <a:latin typeface="Amasis MT Pro" panose="02040504050005020304" pitchFamily="18" charset="0"/>
              </a:rPr>
              <a:t>Shortness of breath or wheezing;</a:t>
            </a:r>
          </a:p>
          <a:p>
            <a:pPr lvl="1"/>
            <a:r>
              <a:rPr lang="en-US" sz="2000" dirty="0">
                <a:latin typeface="Amasis MT Pro" panose="02040504050005020304" pitchFamily="18" charset="0"/>
              </a:rPr>
              <a:t>Repeated episodes of pneumonia or other lung infections;</a:t>
            </a:r>
          </a:p>
          <a:p>
            <a:pPr lvl="1"/>
            <a:r>
              <a:rPr lang="en-US" sz="2000" dirty="0">
                <a:latin typeface="Amasis MT Pro" panose="02040504050005020304" pitchFamily="18" charset="0"/>
              </a:rPr>
              <a:t>Unexplained weight loss;</a:t>
            </a:r>
          </a:p>
          <a:p>
            <a:pPr lvl="1"/>
            <a:r>
              <a:rPr lang="en-US" sz="2000" dirty="0">
                <a:latin typeface="Amasis MT Pro" panose="02040504050005020304" pitchFamily="18" charset="0"/>
              </a:rPr>
              <a:t>Loss of appetite; and</a:t>
            </a:r>
          </a:p>
          <a:p>
            <a:pPr lvl="1"/>
            <a:r>
              <a:rPr lang="en-US" sz="2000" dirty="0">
                <a:latin typeface="Amasis MT Pro" panose="02040504050005020304" pitchFamily="18" charset="0"/>
              </a:rPr>
              <a:t>Persistent fatigue or weakness.</a:t>
            </a:r>
          </a:p>
          <a:p>
            <a:endParaRPr lang="en-US" sz="2000" dirty="0">
              <a:latin typeface="Amasis MT Pro" panose="02040504050005020304" pitchFamily="18" charset="0"/>
            </a:endParaRPr>
          </a:p>
        </p:txBody>
      </p:sp>
    </p:spTree>
    <p:extLst>
      <p:ext uri="{BB962C8B-B14F-4D97-AF65-F5344CB8AC3E}">
        <p14:creationId xmlns:p14="http://schemas.microsoft.com/office/powerpoint/2010/main" val="1952008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565C4932-B6CA-279C-9FFB-A721C0FE0B3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267" b="6158"/>
          <a:stretch>
            <a:fillRect/>
          </a:stretch>
        </p:blipFill>
        <p:spPr>
          <a:xfrm>
            <a:off x="20" y="1282"/>
            <a:ext cx="12191980" cy="6856718"/>
          </a:xfrm>
          <a:prstGeom prst="rect">
            <a:avLst/>
          </a:prstGeom>
        </p:spPr>
      </p:pic>
    </p:spTree>
    <p:extLst>
      <p:ext uri="{BB962C8B-B14F-4D97-AF65-F5344CB8AC3E}">
        <p14:creationId xmlns:p14="http://schemas.microsoft.com/office/powerpoint/2010/main" val="4290899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126F7E-0E99-B0FF-31C7-E330A3788120}"/>
              </a:ext>
            </a:extLst>
          </p:cNvPr>
          <p:cNvSpPr>
            <a:spLocks noGrp="1"/>
          </p:cNvSpPr>
          <p:nvPr>
            <p:ph type="title"/>
          </p:nvPr>
        </p:nvSpPr>
        <p:spPr>
          <a:xfrm>
            <a:off x="1371599" y="294538"/>
            <a:ext cx="9895951" cy="1033669"/>
          </a:xfrm>
        </p:spPr>
        <p:txBody>
          <a:bodyPr>
            <a:normAutofit/>
          </a:bodyPr>
          <a:lstStyle/>
          <a:p>
            <a:r>
              <a:rPr lang="en-US" sz="4000" b="1">
                <a:solidFill>
                  <a:srgbClr val="FFFFFF"/>
                </a:solidFill>
              </a:rPr>
              <a:t>Problem Statement</a:t>
            </a:r>
          </a:p>
        </p:txBody>
      </p:sp>
      <p:sp>
        <p:nvSpPr>
          <p:cNvPr id="3" name="Content Placeholder 2">
            <a:extLst>
              <a:ext uri="{FF2B5EF4-FFF2-40B4-BE49-F238E27FC236}">
                <a16:creationId xmlns:a16="http://schemas.microsoft.com/office/drawing/2014/main" id="{DD342576-2870-446B-6946-C832EEFD58F9}"/>
              </a:ext>
            </a:extLst>
          </p:cNvPr>
          <p:cNvSpPr>
            <a:spLocks noGrp="1"/>
          </p:cNvSpPr>
          <p:nvPr>
            <p:ph idx="1"/>
          </p:nvPr>
        </p:nvSpPr>
        <p:spPr>
          <a:xfrm>
            <a:off x="1371599" y="2318197"/>
            <a:ext cx="9724031" cy="3683358"/>
          </a:xfrm>
        </p:spPr>
        <p:txBody>
          <a:bodyPr anchor="ctr">
            <a:normAutofit/>
          </a:bodyPr>
          <a:lstStyle/>
          <a:p>
            <a:pPr marL="0" indent="0" algn="ctr">
              <a:buNone/>
            </a:pPr>
            <a:r>
              <a:rPr lang="en-US" sz="2400" b="1" dirty="0">
                <a:solidFill>
                  <a:srgbClr val="C00000"/>
                </a:solidFill>
                <a:latin typeface="Amasis MT Pro" panose="02040504050005020304" pitchFamily="18" charset="0"/>
              </a:rPr>
              <a:t>According to the International Association for the Study of Lung Cancer (IASLC) By 2050, incidence and mortality rates are expected to rise by over 150%!!!</a:t>
            </a:r>
          </a:p>
        </p:txBody>
      </p:sp>
    </p:spTree>
    <p:extLst>
      <p:ext uri="{BB962C8B-B14F-4D97-AF65-F5344CB8AC3E}">
        <p14:creationId xmlns:p14="http://schemas.microsoft.com/office/powerpoint/2010/main" val="293410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137DE0-B9D8-D269-FCAC-33D5B5ABC3A1}"/>
              </a:ext>
            </a:extLst>
          </p:cNvPr>
          <p:cNvSpPr>
            <a:spLocks noGrp="1"/>
          </p:cNvSpPr>
          <p:nvPr>
            <p:ph type="title"/>
          </p:nvPr>
        </p:nvSpPr>
        <p:spPr>
          <a:xfrm>
            <a:off x="656823" y="962166"/>
            <a:ext cx="3103808" cy="4421876"/>
          </a:xfrm>
        </p:spPr>
        <p:txBody>
          <a:bodyPr anchor="t">
            <a:normAutofit/>
          </a:bodyPr>
          <a:lstStyle/>
          <a:p>
            <a:pPr algn="r"/>
            <a:r>
              <a:rPr lang="en-US" sz="4000" b="1" dirty="0">
                <a:latin typeface="Amasis MT Pro" panose="02040504050005020304" pitchFamily="18" charset="0"/>
              </a:rPr>
              <a:t>Table of Content</a:t>
            </a:r>
          </a:p>
        </p:txBody>
      </p:sp>
      <p:sp>
        <p:nvSpPr>
          <p:cNvPr id="6" name="Content Placeholder 5">
            <a:extLst>
              <a:ext uri="{FF2B5EF4-FFF2-40B4-BE49-F238E27FC236}">
                <a16:creationId xmlns:a16="http://schemas.microsoft.com/office/drawing/2014/main" id="{A52A8C6B-616A-D5DA-B5F2-54B3E66A074F}"/>
              </a:ext>
            </a:extLst>
          </p:cNvPr>
          <p:cNvSpPr>
            <a:spLocks noGrp="1"/>
          </p:cNvSpPr>
          <p:nvPr>
            <p:ph idx="1"/>
          </p:nvPr>
        </p:nvSpPr>
        <p:spPr>
          <a:xfrm>
            <a:off x="4088929" y="962167"/>
            <a:ext cx="6858113" cy="4743174"/>
          </a:xfrm>
        </p:spPr>
        <p:txBody>
          <a:bodyPr anchor="t">
            <a:normAutofit/>
          </a:bodyPr>
          <a:lstStyle/>
          <a:p>
            <a:r>
              <a:rPr lang="en-US" sz="2000" b="1" dirty="0">
                <a:latin typeface="Amasis MT Pro" panose="02040504050005020304" pitchFamily="18" charset="0"/>
              </a:rPr>
              <a:t>Introduction</a:t>
            </a:r>
          </a:p>
          <a:p>
            <a:r>
              <a:rPr lang="en-US" sz="2000" b="1" dirty="0">
                <a:latin typeface="Amasis MT Pro" panose="02040504050005020304" pitchFamily="18" charset="0"/>
              </a:rPr>
              <a:t>Function of the Lungs</a:t>
            </a:r>
          </a:p>
          <a:p>
            <a:r>
              <a:rPr lang="en-US" sz="2000" b="1" dirty="0">
                <a:latin typeface="Amasis MT Pro" panose="02040504050005020304" pitchFamily="18" charset="0"/>
              </a:rPr>
              <a:t>Etiology of Lungs</a:t>
            </a:r>
          </a:p>
          <a:p>
            <a:r>
              <a:rPr lang="en-US" sz="2000" b="1" dirty="0">
                <a:latin typeface="Amasis MT Pro" panose="02040504050005020304" pitchFamily="18" charset="0"/>
              </a:rPr>
              <a:t>Types of Lung Cancer</a:t>
            </a:r>
          </a:p>
          <a:p>
            <a:r>
              <a:rPr lang="en-US" sz="2000" b="1" dirty="0">
                <a:latin typeface="Amasis MT Pro" panose="02040504050005020304" pitchFamily="18" charset="0"/>
              </a:rPr>
              <a:t>Prevalence of lung Cancer</a:t>
            </a:r>
          </a:p>
          <a:p>
            <a:r>
              <a:rPr lang="en-US" sz="2000" b="1" dirty="0">
                <a:latin typeface="Amasis MT Pro" panose="02040504050005020304" pitchFamily="18" charset="0"/>
              </a:rPr>
              <a:t>Warning signs and symptoms</a:t>
            </a:r>
          </a:p>
          <a:p>
            <a:r>
              <a:rPr lang="en-US" sz="2000" b="1" dirty="0">
                <a:latin typeface="Amasis MT Pro" panose="02040504050005020304" pitchFamily="18" charset="0"/>
              </a:rPr>
              <a:t>Screening and Early Detection</a:t>
            </a:r>
          </a:p>
          <a:p>
            <a:r>
              <a:rPr lang="en-US" sz="2000" b="1" dirty="0">
                <a:latin typeface="Amasis MT Pro" panose="02040504050005020304" pitchFamily="18" charset="0"/>
              </a:rPr>
              <a:t>Reducing the Risk</a:t>
            </a:r>
          </a:p>
          <a:p>
            <a:r>
              <a:rPr lang="en-US" sz="2000" b="1" dirty="0">
                <a:latin typeface="Amasis MT Pro" panose="02040504050005020304" pitchFamily="18" charset="0"/>
              </a:rPr>
              <a:t>Conclusion</a:t>
            </a:r>
          </a:p>
          <a:p>
            <a:endParaRPr lang="en-US" sz="2000" b="1" dirty="0">
              <a:latin typeface="Amasis MT Pro" panose="02040504050005020304" pitchFamily="18" charset="0"/>
            </a:endParaRPr>
          </a:p>
          <a:p>
            <a:endParaRPr lang="en-US" sz="2000" b="1" dirty="0">
              <a:latin typeface="Amasis MT Pro" panose="02040504050005020304" pitchFamily="18" charset="0"/>
            </a:endParaRPr>
          </a:p>
          <a:p>
            <a:endParaRPr lang="en-US" sz="2000" b="1" dirty="0">
              <a:latin typeface="Amasis MT Pro" panose="02040504050005020304" pitchFamily="18" charset="0"/>
            </a:endParaRPr>
          </a:p>
        </p:txBody>
      </p:sp>
      <p:sp>
        <p:nvSpPr>
          <p:cNvPr id="43" name="Rectangle 4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710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92491F-29E5-4C4A-E6DB-860744DC20CD}"/>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Screening and Early Detection</a:t>
            </a:r>
          </a:p>
        </p:txBody>
      </p:sp>
      <p:sp>
        <p:nvSpPr>
          <p:cNvPr id="3" name="Content Placeholder 2">
            <a:extLst>
              <a:ext uri="{FF2B5EF4-FFF2-40B4-BE49-F238E27FC236}">
                <a16:creationId xmlns:a16="http://schemas.microsoft.com/office/drawing/2014/main" id="{B5AA54E6-9CCB-D046-85FE-52972BB1B79B}"/>
              </a:ext>
            </a:extLst>
          </p:cNvPr>
          <p:cNvSpPr>
            <a:spLocks noGrp="1"/>
          </p:cNvSpPr>
          <p:nvPr>
            <p:ph idx="1"/>
          </p:nvPr>
        </p:nvSpPr>
        <p:spPr>
          <a:xfrm>
            <a:off x="1211855" y="2137272"/>
            <a:ext cx="9883775" cy="3864283"/>
          </a:xfrm>
        </p:spPr>
        <p:txBody>
          <a:bodyPr anchor="ctr">
            <a:normAutofit/>
          </a:bodyPr>
          <a:lstStyle/>
          <a:p>
            <a:r>
              <a:rPr lang="en-US" sz="2000" dirty="0">
                <a:latin typeface="Amasis MT Pro" panose="02040504050005020304" pitchFamily="18" charset="0"/>
              </a:rPr>
              <a:t>It is important to distinguish between </a:t>
            </a:r>
            <a:r>
              <a:rPr lang="en-US" sz="2000" b="1" dirty="0">
                <a:latin typeface="Amasis MT Pro" panose="02040504050005020304" pitchFamily="18" charset="0"/>
              </a:rPr>
              <a:t>screening</a:t>
            </a:r>
            <a:r>
              <a:rPr lang="en-US" sz="2000" dirty="0">
                <a:latin typeface="Amasis MT Pro" panose="02040504050005020304" pitchFamily="18" charset="0"/>
              </a:rPr>
              <a:t> and </a:t>
            </a:r>
            <a:r>
              <a:rPr lang="en-US" sz="2000" b="1" dirty="0">
                <a:latin typeface="Amasis MT Pro" panose="02040504050005020304" pitchFamily="18" charset="0"/>
              </a:rPr>
              <a:t>diagnostic evaluation</a:t>
            </a:r>
            <a:r>
              <a:rPr lang="en-US" sz="2000" dirty="0">
                <a:latin typeface="Amasis MT Pro" panose="02040504050005020304" pitchFamily="18" charset="0"/>
              </a:rPr>
              <a:t>. </a:t>
            </a:r>
            <a:r>
              <a:rPr lang="en-US" sz="2000" dirty="0">
                <a:solidFill>
                  <a:schemeClr val="accent1"/>
                </a:solidFill>
                <a:latin typeface="Amasis MT Pro" panose="02040504050005020304" pitchFamily="18" charset="0"/>
              </a:rPr>
              <a:t>Screening is performed in people who do not have symptoms but are considered to be at high risk. </a:t>
            </a:r>
            <a:r>
              <a:rPr lang="en-US" sz="2000" dirty="0">
                <a:solidFill>
                  <a:srgbClr val="C00000"/>
                </a:solidFill>
                <a:latin typeface="Amasis MT Pro" panose="02040504050005020304" pitchFamily="18" charset="0"/>
              </a:rPr>
              <a:t>A diagnostic evaluation is conducted when a person already has symptoms or an abnormal test result</a:t>
            </a:r>
            <a:r>
              <a:rPr lang="en-US" sz="2000" dirty="0">
                <a:latin typeface="Amasis MT Pro" panose="02040504050005020304" pitchFamily="18" charset="0"/>
              </a:rPr>
              <a:t>.</a:t>
            </a:r>
          </a:p>
          <a:p>
            <a:endParaRPr lang="en-US" sz="2000" dirty="0">
              <a:latin typeface="Amasis MT Pro" panose="02040504050005020304" pitchFamily="18" charset="0"/>
            </a:endParaRPr>
          </a:p>
          <a:p>
            <a:r>
              <a:rPr lang="en-US" sz="2000" dirty="0">
                <a:latin typeface="Amasis MT Pro" panose="02040504050005020304" pitchFamily="18" charset="0"/>
              </a:rPr>
              <a:t>The recommended screening test is </a:t>
            </a:r>
            <a:r>
              <a:rPr lang="en-US" sz="2000" b="1" dirty="0">
                <a:latin typeface="Amasis MT Pro" panose="02040504050005020304" pitchFamily="18" charset="0"/>
              </a:rPr>
              <a:t>low-dose computed tomography</a:t>
            </a:r>
            <a:r>
              <a:rPr lang="en-US" sz="2000" dirty="0">
                <a:latin typeface="Amasis MT Pro" panose="02040504050005020304" pitchFamily="18" charset="0"/>
              </a:rPr>
              <a:t>, commonly called a low-dose CT or LDCT scan</a:t>
            </a:r>
          </a:p>
        </p:txBody>
      </p:sp>
    </p:spTree>
    <p:extLst>
      <p:ext uri="{BB962C8B-B14F-4D97-AF65-F5344CB8AC3E}">
        <p14:creationId xmlns:p14="http://schemas.microsoft.com/office/powerpoint/2010/main" val="3864194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CFB124C-4B0C-4A81-8633-17257B15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006" y="569844"/>
            <a:ext cx="8427988" cy="5649981"/>
          </a:xfrm>
          <a:prstGeom prst="rect">
            <a:avLst/>
          </a:prstGeom>
          <a:ln>
            <a:noFill/>
          </a:ln>
          <a:effectLst>
            <a:outerShdw blurRad="317500" dist="317500" dir="7140000" sx="95000" sy="95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25847346-FC62-7AF3-C820-9DF39EBBEE7A}"/>
              </a:ext>
            </a:extLst>
          </p:cNvPr>
          <p:cNvPicPr>
            <a:picLocks noGrp="1" noChangeAspect="1"/>
          </p:cNvPicPr>
          <p:nvPr>
            <p:ph idx="1"/>
          </p:nvPr>
        </p:nvPicPr>
        <p:blipFill>
          <a:blip r:embed="rId2"/>
          <a:srcRect l="162"/>
          <a:stretch>
            <a:fillRect/>
          </a:stretch>
        </p:blipFill>
        <p:spPr>
          <a:xfrm>
            <a:off x="1882006" y="569843"/>
            <a:ext cx="8450714" cy="5649981"/>
          </a:xfrm>
          <a:prstGeom prst="rect">
            <a:avLst/>
          </a:prstGeom>
        </p:spPr>
      </p:pic>
    </p:spTree>
    <p:extLst>
      <p:ext uri="{BB962C8B-B14F-4D97-AF65-F5344CB8AC3E}">
        <p14:creationId xmlns:p14="http://schemas.microsoft.com/office/powerpoint/2010/main" val="535770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66E818-79D8-4FD2-EBC2-88F58BEA0A55}"/>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Screening and Early Detection</a:t>
            </a:r>
            <a:endParaRPr lang="en-US" sz="4000">
              <a:solidFill>
                <a:srgbClr val="FFFFFF"/>
              </a:solidFill>
            </a:endParaRPr>
          </a:p>
        </p:txBody>
      </p:sp>
      <p:sp>
        <p:nvSpPr>
          <p:cNvPr id="3" name="Content Placeholder 2">
            <a:extLst>
              <a:ext uri="{FF2B5EF4-FFF2-40B4-BE49-F238E27FC236}">
                <a16:creationId xmlns:a16="http://schemas.microsoft.com/office/drawing/2014/main" id="{7B37621D-A593-615B-EA95-E01F91D6396C}"/>
              </a:ext>
            </a:extLst>
          </p:cNvPr>
          <p:cNvSpPr>
            <a:spLocks noGrp="1"/>
          </p:cNvSpPr>
          <p:nvPr>
            <p:ph idx="1"/>
          </p:nvPr>
        </p:nvSpPr>
        <p:spPr>
          <a:xfrm>
            <a:off x="1371599" y="1806766"/>
            <a:ext cx="9724031" cy="4194789"/>
          </a:xfrm>
        </p:spPr>
        <p:txBody>
          <a:bodyPr anchor="ctr">
            <a:normAutofit/>
          </a:bodyPr>
          <a:lstStyle/>
          <a:p>
            <a:r>
              <a:rPr lang="en-US" sz="2000" dirty="0">
                <a:latin typeface="Amasis MT Pro" panose="02040504050005020304" pitchFamily="18" charset="0"/>
              </a:rPr>
              <a:t>In the United States, annual LDCT screening is recommended for adults who:</a:t>
            </a:r>
          </a:p>
          <a:p>
            <a:endParaRPr lang="en-US" sz="2000" dirty="0">
              <a:latin typeface="Amasis MT Pro" panose="02040504050005020304" pitchFamily="18" charset="0"/>
            </a:endParaRPr>
          </a:p>
          <a:p>
            <a:pPr lvl="1"/>
            <a:r>
              <a:rPr lang="en-US" sz="2000" dirty="0">
                <a:latin typeface="Amasis MT Pro" panose="02040504050005020304" pitchFamily="18" charset="0"/>
              </a:rPr>
              <a:t>Are between 50 and 80 years old;</a:t>
            </a:r>
          </a:p>
          <a:p>
            <a:pPr lvl="1"/>
            <a:r>
              <a:rPr lang="en-US" sz="2000" dirty="0">
                <a:latin typeface="Amasis MT Pro" panose="02040504050005020304" pitchFamily="18" charset="0"/>
              </a:rPr>
              <a:t>Have at least a 20-pack-year smoking history; and</a:t>
            </a:r>
          </a:p>
          <a:p>
            <a:pPr lvl="1"/>
            <a:r>
              <a:rPr lang="en-US" sz="2000" dirty="0">
                <a:latin typeface="Amasis MT Pro" panose="02040504050005020304" pitchFamily="18" charset="0"/>
              </a:rPr>
              <a:t>Currently smoke or stopped smoking within the past 15 years.</a:t>
            </a:r>
          </a:p>
          <a:p>
            <a:pPr lvl="1"/>
            <a:endParaRPr lang="en-US" sz="2000" dirty="0">
              <a:latin typeface="Amasis MT Pro" panose="02040504050005020304" pitchFamily="18" charset="0"/>
            </a:endParaRPr>
          </a:p>
          <a:p>
            <a:pPr marL="457200" lvl="1" indent="0" algn="ctr">
              <a:buNone/>
            </a:pPr>
            <a:r>
              <a:rPr lang="en-US" sz="2000" b="1" dirty="0">
                <a:solidFill>
                  <a:schemeClr val="tx2">
                    <a:lumMod val="90000"/>
                    <a:lumOff val="10000"/>
                  </a:schemeClr>
                </a:solidFill>
                <a:latin typeface="Amasis MT Pro" panose="02040504050005020304" pitchFamily="18" charset="0"/>
              </a:rPr>
              <a:t>GOOD NEWS!!!</a:t>
            </a:r>
          </a:p>
          <a:p>
            <a:pPr marL="457200" lvl="1" indent="0" algn="ctr">
              <a:buNone/>
            </a:pPr>
            <a:endParaRPr lang="en-US" sz="1600" dirty="0">
              <a:latin typeface="Amasis MT Pro" panose="02040504050005020304" pitchFamily="18" charset="0"/>
            </a:endParaRPr>
          </a:p>
          <a:p>
            <a:pPr marL="0" indent="0" algn="ctr">
              <a:buNone/>
            </a:pPr>
            <a:r>
              <a:rPr lang="en-US" sz="2000" dirty="0"/>
              <a:t>Early detection in lung cancer saves lives by dramatically increasing 5-year survival rates, offering more successful treatment options, and finding tumors before symptoms start. When caught at stage IA, the 5-year survival rate can exceed 90%, compared to less than 10% for stage IV.</a:t>
            </a:r>
            <a:endParaRPr lang="en-US" sz="2000" dirty="0">
              <a:latin typeface="Amasis MT Pro" panose="02040504050005020304" pitchFamily="18" charset="0"/>
            </a:endParaRPr>
          </a:p>
        </p:txBody>
      </p:sp>
    </p:spTree>
    <p:extLst>
      <p:ext uri="{BB962C8B-B14F-4D97-AF65-F5344CB8AC3E}">
        <p14:creationId xmlns:p14="http://schemas.microsoft.com/office/powerpoint/2010/main" val="2076851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4429C5-6FBA-5CAA-78BD-7B9AA49EDEF2}"/>
              </a:ext>
            </a:extLst>
          </p:cNvPr>
          <p:cNvSpPr>
            <a:spLocks noGrp="1"/>
          </p:cNvSpPr>
          <p:nvPr>
            <p:ph type="title"/>
          </p:nvPr>
        </p:nvSpPr>
        <p:spPr>
          <a:xfrm>
            <a:off x="1144923" y="381462"/>
            <a:ext cx="5323715" cy="1642970"/>
          </a:xfrm>
        </p:spPr>
        <p:txBody>
          <a:bodyPr anchor="b">
            <a:normAutofit/>
          </a:bodyPr>
          <a:lstStyle/>
          <a:p>
            <a:r>
              <a:rPr lang="en-US" sz="4000" b="1" dirty="0">
                <a:solidFill>
                  <a:schemeClr val="tx2">
                    <a:lumMod val="90000"/>
                    <a:lumOff val="10000"/>
                  </a:schemeClr>
                </a:solidFill>
                <a:latin typeface="Amasis MT Pro" panose="02040504050005020304" pitchFamily="18" charset="0"/>
              </a:rPr>
              <a:t>Reducing the risk</a:t>
            </a:r>
          </a:p>
        </p:txBody>
      </p:sp>
      <p:graphicFrame>
        <p:nvGraphicFramePr>
          <p:cNvPr id="27" name="Content Placeholder 2">
            <a:extLst>
              <a:ext uri="{FF2B5EF4-FFF2-40B4-BE49-F238E27FC236}">
                <a16:creationId xmlns:a16="http://schemas.microsoft.com/office/drawing/2014/main" id="{015AEA87-7992-75D8-DC98-EFAF8C8E3C79}"/>
              </a:ext>
            </a:extLst>
          </p:cNvPr>
          <p:cNvGraphicFramePr>
            <a:graphicFrameLocks noGrp="1"/>
          </p:cNvGraphicFramePr>
          <p:nvPr>
            <p:ph idx="1"/>
          </p:nvPr>
        </p:nvGraphicFramePr>
        <p:xfrm>
          <a:off x="1144923" y="2405894"/>
          <a:ext cx="5315189" cy="3535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ectangle 1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Megaphone">
            <a:extLst>
              <a:ext uri="{FF2B5EF4-FFF2-40B4-BE49-F238E27FC236}">
                <a16:creationId xmlns:a16="http://schemas.microsoft.com/office/drawing/2014/main" id="{92CFB5B5-87A4-1A8B-3F40-1A3866F944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76547" y="1216462"/>
            <a:ext cx="4170530" cy="4170530"/>
          </a:xfrm>
          <a:prstGeom prst="rect">
            <a:avLst/>
          </a:prstGeom>
        </p:spPr>
      </p:pic>
    </p:spTree>
    <p:extLst>
      <p:ext uri="{BB962C8B-B14F-4D97-AF65-F5344CB8AC3E}">
        <p14:creationId xmlns:p14="http://schemas.microsoft.com/office/powerpoint/2010/main" val="2791256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7E1170-6285-6536-A053-424C38FBDE93}"/>
              </a:ext>
            </a:extLst>
          </p:cNvPr>
          <p:cNvSpPr>
            <a:spLocks noGrp="1"/>
          </p:cNvSpPr>
          <p:nvPr>
            <p:ph type="title"/>
          </p:nvPr>
        </p:nvSpPr>
        <p:spPr>
          <a:xfrm>
            <a:off x="1371599" y="294538"/>
            <a:ext cx="9895951" cy="1033669"/>
          </a:xfrm>
        </p:spPr>
        <p:txBody>
          <a:bodyPr>
            <a:normAutofit/>
          </a:bodyPr>
          <a:lstStyle/>
          <a:p>
            <a:r>
              <a:rPr lang="en-US" sz="4000" b="1" dirty="0">
                <a:solidFill>
                  <a:srgbClr val="FFFFFF"/>
                </a:solidFill>
                <a:latin typeface="Amasis MT Pro" panose="02040504050005020304" pitchFamily="18" charset="0"/>
              </a:rPr>
              <a:t>Reducing the risk</a:t>
            </a:r>
          </a:p>
        </p:txBody>
      </p:sp>
      <p:sp>
        <p:nvSpPr>
          <p:cNvPr id="3" name="Content Placeholder 2">
            <a:extLst>
              <a:ext uri="{FF2B5EF4-FFF2-40B4-BE49-F238E27FC236}">
                <a16:creationId xmlns:a16="http://schemas.microsoft.com/office/drawing/2014/main" id="{2EF8498D-5540-A326-3169-294B41F95830}"/>
              </a:ext>
            </a:extLst>
          </p:cNvPr>
          <p:cNvSpPr>
            <a:spLocks noGrp="1"/>
          </p:cNvSpPr>
          <p:nvPr>
            <p:ph idx="1"/>
          </p:nvPr>
        </p:nvSpPr>
        <p:spPr>
          <a:xfrm>
            <a:off x="1371599" y="2318197"/>
            <a:ext cx="9724031" cy="3683358"/>
          </a:xfrm>
        </p:spPr>
        <p:txBody>
          <a:bodyPr anchor="ctr">
            <a:normAutofit/>
          </a:bodyPr>
          <a:lstStyle/>
          <a:p>
            <a:r>
              <a:rPr lang="en-US" sz="1900" b="1">
                <a:latin typeface="Amasis MT Pro" panose="02040504050005020304" pitchFamily="18" charset="0"/>
              </a:rPr>
              <a:t>The most effective way to reduce lung cancer risk is not to begin smoking</a:t>
            </a:r>
          </a:p>
          <a:p>
            <a:endParaRPr lang="en-US" sz="1900" b="1">
              <a:latin typeface="Amasis MT Pro" panose="02040504050005020304" pitchFamily="18" charset="0"/>
            </a:endParaRPr>
          </a:p>
          <a:p>
            <a:r>
              <a:rPr lang="en-US" sz="1900">
                <a:latin typeface="Amasis MT Pro" panose="02040504050005020304" pitchFamily="18" charset="0"/>
              </a:rPr>
              <a:t>For people who currently smoke, stopping remains beneficial regardless of how long they have smoked.</a:t>
            </a:r>
          </a:p>
          <a:p>
            <a:endParaRPr lang="en-US" sz="1900" b="1">
              <a:latin typeface="Amasis MT Pro" panose="02040504050005020304" pitchFamily="18" charset="0"/>
            </a:endParaRPr>
          </a:p>
          <a:p>
            <a:r>
              <a:rPr lang="en-US" sz="1900">
                <a:latin typeface="Amasis MT Pro" panose="02040504050005020304" pitchFamily="18" charset="0"/>
              </a:rPr>
              <a:t>Maintaining smoke-free homes and vehicles, testing homes for radon where appropriate, following occupational safety procedures, using protective equipment around hazardous substances, and supporting policies that reduce tobacco exposure and air pollution.</a:t>
            </a:r>
          </a:p>
          <a:p>
            <a:endParaRPr lang="en-US" sz="1900">
              <a:latin typeface="Amasis MT Pro" panose="02040504050005020304" pitchFamily="18" charset="0"/>
            </a:endParaRPr>
          </a:p>
          <a:p>
            <a:r>
              <a:rPr lang="en-US" sz="1900">
                <a:latin typeface="Amasis MT Pro" panose="02040504050005020304" pitchFamily="18" charset="0"/>
              </a:rPr>
              <a:t>Public education</a:t>
            </a:r>
          </a:p>
        </p:txBody>
      </p:sp>
    </p:spTree>
    <p:extLst>
      <p:ext uri="{BB962C8B-B14F-4D97-AF65-F5344CB8AC3E}">
        <p14:creationId xmlns:p14="http://schemas.microsoft.com/office/powerpoint/2010/main" val="2324863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B524DC1-8652-D76D-9831-97F5496C325D}"/>
              </a:ext>
            </a:extLst>
          </p:cNvPr>
          <p:cNvSpPr>
            <a:spLocks noGrp="1"/>
          </p:cNvSpPr>
          <p:nvPr>
            <p:ph type="title"/>
          </p:nvPr>
        </p:nvSpPr>
        <p:spPr>
          <a:xfrm>
            <a:off x="1383564" y="348865"/>
            <a:ext cx="9718111" cy="1576446"/>
          </a:xfrm>
        </p:spPr>
        <p:txBody>
          <a:bodyPr anchor="ctr">
            <a:normAutofit/>
          </a:bodyPr>
          <a:lstStyle/>
          <a:p>
            <a:r>
              <a:rPr lang="en-US" sz="4000" b="1">
                <a:solidFill>
                  <a:srgbClr val="FFFFFF"/>
                </a:solidFill>
                <a:latin typeface="Amasis MT Pro" panose="02040504050005020304" pitchFamily="18" charset="0"/>
              </a:rPr>
              <a:t>Conclusion</a:t>
            </a:r>
          </a:p>
        </p:txBody>
      </p:sp>
      <p:graphicFrame>
        <p:nvGraphicFramePr>
          <p:cNvPr id="5" name="Content Placeholder 2">
            <a:extLst>
              <a:ext uri="{FF2B5EF4-FFF2-40B4-BE49-F238E27FC236}">
                <a16:creationId xmlns:a16="http://schemas.microsoft.com/office/drawing/2014/main" id="{209D017F-27DF-13FA-182A-7D4C1AB1483C}"/>
              </a:ext>
            </a:extLst>
          </p:cNvPr>
          <p:cNvGraphicFramePr>
            <a:graphicFrameLocks noGrp="1"/>
          </p:cNvGraphicFramePr>
          <p:nvPr>
            <p:ph idx="1"/>
            <p:extLst>
              <p:ext uri="{D42A27DB-BD31-4B8C-83A1-F6EECF244321}">
                <p14:modId xmlns:p14="http://schemas.microsoft.com/office/powerpoint/2010/main" val="80653634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0749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DEF67-25B4-838E-870C-B069F94D6519}"/>
              </a:ext>
            </a:extLst>
          </p:cNvPr>
          <p:cNvSpPr>
            <a:spLocks noGrp="1"/>
          </p:cNvSpPr>
          <p:nvPr>
            <p:ph type="title"/>
          </p:nvPr>
        </p:nvSpPr>
        <p:spPr/>
        <p:txBody>
          <a:bodyPr/>
          <a:lstStyle/>
          <a:p>
            <a:r>
              <a:rPr lang="en-US" b="1" dirty="0">
                <a:latin typeface="Amasis MT Pro" panose="02040504050005020304" pitchFamily="18" charset="0"/>
              </a:rPr>
              <a:t>References</a:t>
            </a:r>
          </a:p>
        </p:txBody>
      </p:sp>
      <p:sp>
        <p:nvSpPr>
          <p:cNvPr id="3" name="Content Placeholder 2">
            <a:extLst>
              <a:ext uri="{FF2B5EF4-FFF2-40B4-BE49-F238E27FC236}">
                <a16:creationId xmlns:a16="http://schemas.microsoft.com/office/drawing/2014/main" id="{E1602B78-47F3-E422-3781-5AAF233D616D}"/>
              </a:ext>
            </a:extLst>
          </p:cNvPr>
          <p:cNvSpPr>
            <a:spLocks noGrp="1"/>
          </p:cNvSpPr>
          <p:nvPr>
            <p:ph idx="1"/>
          </p:nvPr>
        </p:nvSpPr>
        <p:spPr/>
        <p:txBody>
          <a:bodyPr>
            <a:normAutofit fontScale="77500" lnSpcReduction="20000"/>
          </a:bodyPr>
          <a:lstStyle/>
          <a:p>
            <a:r>
              <a:rPr lang="en-US" dirty="0">
                <a:latin typeface="Amasis MT Pro" panose="02040504050005020304" pitchFamily="18" charset="0"/>
              </a:rPr>
              <a:t>American Cancer Society. (2026, January 13). </a:t>
            </a:r>
            <a:r>
              <a:rPr lang="en-US" i="1" dirty="0">
                <a:latin typeface="Amasis MT Pro" panose="02040504050005020304" pitchFamily="18" charset="0"/>
              </a:rPr>
              <a:t>Key statistics for lung cancer</a:t>
            </a:r>
            <a:r>
              <a:rPr lang="en-US" dirty="0">
                <a:latin typeface="Amasis MT Pro" panose="02040504050005020304" pitchFamily="18" charset="0"/>
              </a:rPr>
              <a:t>. </a:t>
            </a:r>
            <a:r>
              <a:rPr lang="en-US" dirty="0">
                <a:latin typeface="Amasis MT Pro" panose="02040504050005020304" pitchFamily="18" charset="0"/>
                <a:hlinkClick r:id="rId2"/>
              </a:rPr>
              <a:t>https://www.cancer.org/cancer/types/lung-cancer/about/key-statistics.html</a:t>
            </a:r>
            <a:r>
              <a:rPr lang="en-US" dirty="0">
                <a:latin typeface="Amasis MT Pro" panose="02040504050005020304" pitchFamily="18" charset="0"/>
              </a:rPr>
              <a:t> </a:t>
            </a:r>
          </a:p>
          <a:p>
            <a:r>
              <a:rPr lang="en-US" dirty="0">
                <a:latin typeface="Amasis MT Pro" panose="02040504050005020304" pitchFamily="18" charset="0"/>
              </a:rPr>
              <a:t>Cleveland Clinic. (2026, March 6). </a:t>
            </a:r>
            <a:r>
              <a:rPr lang="en-US" i="1" dirty="0">
                <a:latin typeface="Amasis MT Pro" panose="02040504050005020304" pitchFamily="18" charset="0"/>
              </a:rPr>
              <a:t>Lungs: Location, anatomy, function, and complications</a:t>
            </a:r>
            <a:r>
              <a:rPr lang="en-US" dirty="0">
                <a:latin typeface="Amasis MT Pro" panose="02040504050005020304" pitchFamily="18" charset="0"/>
              </a:rPr>
              <a:t>. </a:t>
            </a:r>
            <a:r>
              <a:rPr lang="en-US" dirty="0">
                <a:latin typeface="Amasis MT Pro" panose="02040504050005020304" pitchFamily="18" charset="0"/>
                <a:hlinkClick r:id="rId3"/>
              </a:rPr>
              <a:t>https://my.clevelandclinic.org/health/body/8960-lungs</a:t>
            </a:r>
            <a:r>
              <a:rPr lang="en-US" dirty="0">
                <a:latin typeface="Amasis MT Pro" panose="02040504050005020304" pitchFamily="18" charset="0"/>
              </a:rPr>
              <a:t> </a:t>
            </a:r>
          </a:p>
          <a:p>
            <a:r>
              <a:rPr lang="en-US" dirty="0">
                <a:latin typeface="Amasis MT Pro" panose="02040504050005020304" pitchFamily="18" charset="0"/>
              </a:rPr>
              <a:t>Dela Cruz, C. S., Tanoue, L. T., &amp; </a:t>
            </a:r>
            <a:r>
              <a:rPr lang="en-US" dirty="0" err="1">
                <a:latin typeface="Amasis MT Pro" panose="02040504050005020304" pitchFamily="18" charset="0"/>
              </a:rPr>
              <a:t>Matthay</a:t>
            </a:r>
            <a:r>
              <a:rPr lang="en-US" dirty="0">
                <a:latin typeface="Amasis MT Pro" panose="02040504050005020304" pitchFamily="18" charset="0"/>
              </a:rPr>
              <a:t>, R. A. (2011). Lung cancer: Epidemiology, etiology, and prevention. </a:t>
            </a:r>
            <a:r>
              <a:rPr lang="en-US" i="1" dirty="0">
                <a:latin typeface="Amasis MT Pro" panose="02040504050005020304" pitchFamily="18" charset="0"/>
              </a:rPr>
              <a:t>Clinics in Chest Medicine, 32</a:t>
            </a:r>
            <a:r>
              <a:rPr lang="en-US" dirty="0">
                <a:latin typeface="Amasis MT Pro" panose="02040504050005020304" pitchFamily="18" charset="0"/>
              </a:rPr>
              <a:t>(4), 605–644. </a:t>
            </a:r>
            <a:r>
              <a:rPr lang="en-US" dirty="0">
                <a:latin typeface="Amasis MT Pro" panose="02040504050005020304" pitchFamily="18" charset="0"/>
                <a:hlinkClick r:id="rId4"/>
              </a:rPr>
              <a:t>https://doi.org/10.1016/j.ccm.2011.09.001</a:t>
            </a:r>
            <a:endParaRPr lang="en-US" dirty="0">
              <a:latin typeface="Amasis MT Pro" panose="02040504050005020304" pitchFamily="18" charset="0"/>
            </a:endParaRPr>
          </a:p>
          <a:p>
            <a:r>
              <a:rPr lang="en-US" dirty="0">
                <a:latin typeface="Amasis MT Pro" panose="02040504050005020304" pitchFamily="18" charset="0"/>
              </a:rPr>
              <a:t>IASLC Global Policy and Partnerships Committee, Medhurst, E., Habashi, L., &amp; Wheeler, E. (2025). </a:t>
            </a:r>
            <a:r>
              <a:rPr lang="en-US" i="1" dirty="0">
                <a:latin typeface="Amasis MT Pro" panose="02040504050005020304" pitchFamily="18" charset="0"/>
              </a:rPr>
              <a:t>Lung cancer care in Nigeria: How effective policy can transform outcomes</a:t>
            </a:r>
            <a:r>
              <a:rPr lang="en-US" dirty="0">
                <a:latin typeface="Amasis MT Pro" panose="02040504050005020304" pitchFamily="18" charset="0"/>
              </a:rPr>
              <a:t>. The Health Policy Partnership. </a:t>
            </a:r>
          </a:p>
          <a:p>
            <a:r>
              <a:rPr lang="en-US" dirty="0" err="1">
                <a:latin typeface="Amasis MT Pro" panose="02040504050005020304" pitchFamily="18" charset="0"/>
              </a:rPr>
              <a:t>Okonta</a:t>
            </a:r>
            <a:r>
              <a:rPr lang="en-US" dirty="0">
                <a:latin typeface="Amasis MT Pro" panose="02040504050005020304" pitchFamily="18" charset="0"/>
              </a:rPr>
              <a:t>, K. E., </a:t>
            </a:r>
            <a:r>
              <a:rPr lang="en-US" dirty="0" err="1">
                <a:latin typeface="Amasis MT Pro" panose="02040504050005020304" pitchFamily="18" charset="0"/>
              </a:rPr>
              <a:t>Baiyewu</a:t>
            </a:r>
            <a:r>
              <a:rPr lang="en-US" dirty="0">
                <a:latin typeface="Amasis MT Pro" panose="02040504050005020304" pitchFamily="18" charset="0"/>
              </a:rPr>
              <a:t>, L. A., &amp; Jimoh, M. A. (2023). Lung cancer in Nigeria. </a:t>
            </a:r>
            <a:r>
              <a:rPr lang="en-US" i="1" dirty="0">
                <a:latin typeface="Amasis MT Pro" panose="02040504050005020304" pitchFamily="18" charset="0"/>
              </a:rPr>
              <a:t>Journal of Thoracic Oncology, 18</a:t>
            </a:r>
            <a:r>
              <a:rPr lang="en-US" dirty="0">
                <a:latin typeface="Amasis MT Pro" panose="02040504050005020304" pitchFamily="18" charset="0"/>
              </a:rPr>
              <a:t>(11), 1446–1457. </a:t>
            </a:r>
            <a:r>
              <a:rPr lang="en-US" dirty="0">
                <a:latin typeface="Amasis MT Pro" panose="02040504050005020304" pitchFamily="18" charset="0"/>
                <a:hlinkClick r:id="rId5"/>
              </a:rPr>
              <a:t>https://doi.org/10.1016/j.jtho.2023.08.022</a:t>
            </a:r>
            <a:r>
              <a:rPr lang="en-US" dirty="0">
                <a:latin typeface="Amasis MT Pro" panose="02040504050005020304" pitchFamily="18" charset="0"/>
              </a:rPr>
              <a:t> </a:t>
            </a:r>
          </a:p>
          <a:p>
            <a:r>
              <a:rPr lang="en-US" dirty="0">
                <a:latin typeface="Amasis MT Pro" panose="02040504050005020304" pitchFamily="18" charset="0"/>
              </a:rPr>
              <a:t>World Health Organization. (2026, April 16). </a:t>
            </a:r>
            <a:r>
              <a:rPr lang="en-US" i="1" dirty="0">
                <a:latin typeface="Amasis MT Pro" panose="02040504050005020304" pitchFamily="18" charset="0"/>
              </a:rPr>
              <a:t>Lung cancer</a:t>
            </a:r>
            <a:r>
              <a:rPr lang="en-US" dirty="0">
                <a:latin typeface="Amasis MT Pro" panose="02040504050005020304" pitchFamily="18" charset="0"/>
              </a:rPr>
              <a:t>. </a:t>
            </a:r>
            <a:r>
              <a:rPr lang="en-US" dirty="0">
                <a:latin typeface="Amasis MT Pro" panose="02040504050005020304" pitchFamily="18" charset="0"/>
                <a:hlinkClick r:id="rId6"/>
              </a:rPr>
              <a:t>https://www.who.int/news-room/fact-sheets/detail/lung-cancer</a:t>
            </a:r>
            <a:endParaRPr lang="en-US" dirty="0">
              <a:latin typeface="Amasis MT Pro" panose="02040504050005020304" pitchFamily="18" charset="0"/>
            </a:endParaRPr>
          </a:p>
          <a:p>
            <a:endParaRPr lang="en-US" dirty="0">
              <a:latin typeface="Amasis MT Pro" panose="02040504050005020304" pitchFamily="18" charset="0"/>
            </a:endParaRPr>
          </a:p>
        </p:txBody>
      </p:sp>
    </p:spTree>
    <p:extLst>
      <p:ext uri="{BB962C8B-B14F-4D97-AF65-F5344CB8AC3E}">
        <p14:creationId xmlns:p14="http://schemas.microsoft.com/office/powerpoint/2010/main" val="4001157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A46AE8-6C67-2880-1E82-D303346C38A1}"/>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b="1" kern="1200" dirty="0">
                <a:solidFill>
                  <a:srgbClr val="FFFFFF"/>
                </a:solidFill>
                <a:latin typeface="+mj-lt"/>
                <a:ea typeface="+mj-ea"/>
                <a:cs typeface="+mj-cs"/>
              </a:rPr>
              <a:t>THANK YOU FOR LISTENING!!!</a:t>
            </a:r>
          </a:p>
        </p:txBody>
      </p:sp>
      <p:pic>
        <p:nvPicPr>
          <p:cNvPr id="5" name="Video 4" title="Woman clapping her hands">
            <a:hlinkClick r:id="" action="ppaction://media"/>
            <a:extLst>
              <a:ext uri="{FF2B5EF4-FFF2-40B4-BE49-F238E27FC236}">
                <a16:creationId xmlns:a16="http://schemas.microsoft.com/office/drawing/2014/main" id="{8D726E32-D57C-E9C5-33E6-0544147FE1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38523" y="1966293"/>
            <a:ext cx="7914952" cy="4452160"/>
          </a:xfrm>
          <a:prstGeom prst="rect">
            <a:avLst/>
          </a:prstGeom>
        </p:spPr>
      </p:pic>
    </p:spTree>
    <p:extLst>
      <p:ext uri="{BB962C8B-B14F-4D97-AF65-F5344CB8AC3E}">
        <p14:creationId xmlns:p14="http://schemas.microsoft.com/office/powerpoint/2010/main" val="39601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374A55-B789-5084-89B1-5A7C9FEF1A3F}"/>
              </a:ext>
            </a:extLst>
          </p:cNvPr>
          <p:cNvSpPr>
            <a:spLocks noGrp="1"/>
          </p:cNvSpPr>
          <p:nvPr>
            <p:ph type="title"/>
          </p:nvPr>
        </p:nvSpPr>
        <p:spPr>
          <a:xfrm>
            <a:off x="1136397" y="502021"/>
            <a:ext cx="9688296" cy="1642969"/>
          </a:xfrm>
        </p:spPr>
        <p:txBody>
          <a:bodyPr anchor="b">
            <a:normAutofit/>
          </a:bodyPr>
          <a:lstStyle/>
          <a:p>
            <a:r>
              <a:rPr lang="en-US" sz="4000" b="1">
                <a:latin typeface="Amasis MT Pro" panose="02040504050005020304" pitchFamily="18" charset="0"/>
              </a:rPr>
              <a:t>The Lungs</a:t>
            </a:r>
          </a:p>
        </p:txBody>
      </p:sp>
      <p:sp>
        <p:nvSpPr>
          <p:cNvPr id="3" name="Content Placeholder 2">
            <a:extLst>
              <a:ext uri="{FF2B5EF4-FFF2-40B4-BE49-F238E27FC236}">
                <a16:creationId xmlns:a16="http://schemas.microsoft.com/office/drawing/2014/main" id="{68E863EA-44B3-C688-2AFD-F3892281F6D0}"/>
              </a:ext>
            </a:extLst>
          </p:cNvPr>
          <p:cNvSpPr>
            <a:spLocks noGrp="1"/>
          </p:cNvSpPr>
          <p:nvPr>
            <p:ph idx="1"/>
          </p:nvPr>
        </p:nvSpPr>
        <p:spPr>
          <a:xfrm>
            <a:off x="1136397" y="2418409"/>
            <a:ext cx="9688296" cy="3454358"/>
          </a:xfrm>
        </p:spPr>
        <p:txBody>
          <a:bodyPr anchor="t">
            <a:normAutofit/>
          </a:bodyPr>
          <a:lstStyle/>
          <a:p>
            <a:r>
              <a:rPr lang="en-US" sz="2000" b="1" i="1" dirty="0">
                <a:latin typeface="Amasis MT Pro" panose="02040504050005020304" pitchFamily="18" charset="0"/>
              </a:rPr>
              <a:t>The lungs </a:t>
            </a:r>
            <a:r>
              <a:rPr lang="en-US" sz="2000" dirty="0">
                <a:latin typeface="Amasis MT Pro" panose="02040504050005020304" pitchFamily="18" charset="0"/>
              </a:rPr>
              <a:t>are the primary organs of the respiratory system in many animals. They pull air into your body so your tissues can get oxygen.</a:t>
            </a:r>
          </a:p>
          <a:p>
            <a:endParaRPr lang="en-US" sz="2000" dirty="0">
              <a:latin typeface="Amasis MT Pro" panose="02040504050005020304" pitchFamily="18" charset="0"/>
            </a:endParaRPr>
          </a:p>
          <a:p>
            <a:r>
              <a:rPr lang="en-US" sz="2000" dirty="0">
                <a:latin typeface="Amasis MT Pro" panose="02040504050005020304" pitchFamily="18" charset="0"/>
              </a:rPr>
              <a:t>There are two lungs in the human body, a right and a left. Many people think of them like balloons. But they’re actually made up of spongy tissue, airways (tubes that air travels through), air sacs (alveoli), and blood vessels. The blood vessels pick up oxygen from the air sacs and deliver it to the rest of your body.</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8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Human respiratory system | Description, Parts, Function, &amp; Facts | Britannica">
            <a:extLst>
              <a:ext uri="{FF2B5EF4-FFF2-40B4-BE49-F238E27FC236}">
                <a16:creationId xmlns:a16="http://schemas.microsoft.com/office/drawing/2014/main" id="{709A1135-79CE-D2D1-4209-6CC400390BBD}"/>
              </a:ext>
            </a:extLst>
          </p:cNvPr>
          <p:cNvPicPr>
            <a:picLocks noGrp="1" noChangeAspect="1"/>
          </p:cNvPicPr>
          <p:nvPr>
            <p:ph idx="1"/>
          </p:nvPr>
        </p:nvPicPr>
        <p:blipFill>
          <a:blip r:embed="rId2"/>
          <a:stretch>
            <a:fillRect/>
          </a:stretch>
        </p:blipFill>
        <p:spPr>
          <a:xfrm>
            <a:off x="2900516" y="457200"/>
            <a:ext cx="6390967" cy="5943600"/>
          </a:xfrm>
          <a:prstGeom prst="rect">
            <a:avLst/>
          </a:prstGeom>
        </p:spPr>
      </p:pic>
    </p:spTree>
    <p:extLst>
      <p:ext uri="{BB962C8B-B14F-4D97-AF65-F5344CB8AC3E}">
        <p14:creationId xmlns:p14="http://schemas.microsoft.com/office/powerpoint/2010/main" val="258262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561879BD-1B25-BF12-F0AF-D081257BFD32}"/>
              </a:ext>
            </a:extLst>
          </p:cNvPr>
          <p:cNvSpPr>
            <a:spLocks noGrp="1"/>
          </p:cNvSpPr>
          <p:nvPr>
            <p:ph type="title"/>
          </p:nvPr>
        </p:nvSpPr>
        <p:spPr>
          <a:xfrm>
            <a:off x="0" y="18255"/>
            <a:ext cx="6096000" cy="1325563"/>
          </a:xfrm>
        </p:spPr>
        <p:txBody>
          <a:bodyPr>
            <a:normAutofit/>
          </a:bodyPr>
          <a:lstStyle/>
          <a:p>
            <a:r>
              <a:rPr lang="en-US" b="1" dirty="0">
                <a:solidFill>
                  <a:schemeClr val="tx2">
                    <a:lumMod val="75000"/>
                    <a:lumOff val="25000"/>
                  </a:schemeClr>
                </a:solidFill>
                <a:latin typeface="Amasis MT Pro" panose="02040504050005020304" pitchFamily="18" charset="0"/>
              </a:rPr>
              <a:t>Function of the lungs</a:t>
            </a:r>
          </a:p>
        </p:txBody>
      </p:sp>
      <p:sp>
        <p:nvSpPr>
          <p:cNvPr id="3" name="Content Placeholder 2">
            <a:extLst>
              <a:ext uri="{FF2B5EF4-FFF2-40B4-BE49-F238E27FC236}">
                <a16:creationId xmlns:a16="http://schemas.microsoft.com/office/drawing/2014/main" id="{4012A8C6-BAD3-C46B-DB1D-64AA4575EAE7}"/>
              </a:ext>
            </a:extLst>
          </p:cNvPr>
          <p:cNvSpPr>
            <a:spLocks noGrp="1"/>
          </p:cNvSpPr>
          <p:nvPr>
            <p:ph idx="1"/>
          </p:nvPr>
        </p:nvSpPr>
        <p:spPr>
          <a:xfrm>
            <a:off x="838200" y="1825625"/>
            <a:ext cx="5387502" cy="4351338"/>
          </a:xfrm>
        </p:spPr>
        <p:txBody>
          <a:bodyPr>
            <a:normAutofit/>
          </a:bodyPr>
          <a:lstStyle/>
          <a:p>
            <a:pPr lvl="0"/>
            <a:r>
              <a:rPr lang="en-US" sz="1800" b="1">
                <a:latin typeface="Amasis MT Pro" panose="02040504050005020304" pitchFamily="18" charset="0"/>
              </a:rPr>
              <a:t>Oxygen delivery:</a:t>
            </a:r>
            <a:r>
              <a:rPr lang="en-US" sz="1800">
                <a:latin typeface="Amasis MT Pro" panose="02040504050005020304" pitchFamily="18" charset="0"/>
              </a:rPr>
              <a:t> Oxygen passes through the thin walls of the alveoli into surrounding blood vessels, where red blood cells carry it to the rest of the body.</a:t>
            </a:r>
          </a:p>
          <a:p>
            <a:pPr lvl="0"/>
            <a:r>
              <a:rPr lang="en-US" sz="1800" b="1">
                <a:latin typeface="Amasis MT Pro" panose="02040504050005020304" pitchFamily="18" charset="0"/>
              </a:rPr>
              <a:t>Waste removal:</a:t>
            </a:r>
            <a:r>
              <a:rPr lang="en-US" sz="1800">
                <a:latin typeface="Amasis MT Pro" panose="02040504050005020304" pitchFamily="18" charset="0"/>
              </a:rPr>
              <a:t> Carbon dioxide moves from your blood into the alveoli so you can breathe it out</a:t>
            </a:r>
            <a:endParaRPr lang="en-US" sz="1800" b="1">
              <a:latin typeface="Amasis MT Pro" panose="02040504050005020304" pitchFamily="18" charset="0"/>
            </a:endParaRPr>
          </a:p>
          <a:p>
            <a:pPr lvl="0"/>
            <a:r>
              <a:rPr lang="en-US" sz="1800" b="1">
                <a:latin typeface="Amasis MT Pro" panose="02040504050005020304" pitchFamily="18" charset="0"/>
              </a:rPr>
              <a:t>Air conditioning:</a:t>
            </a:r>
            <a:r>
              <a:rPr lang="en-US" sz="1800">
                <a:latin typeface="Amasis MT Pro" panose="02040504050005020304" pitchFamily="18" charset="0"/>
              </a:rPr>
              <a:t> They warm and moisturize the air you breathe before it reaches your inner tissues.</a:t>
            </a:r>
          </a:p>
          <a:p>
            <a:pPr lvl="0"/>
            <a:r>
              <a:rPr lang="en-US" sz="1800" b="1">
                <a:latin typeface="Amasis MT Pro" panose="02040504050005020304" pitchFamily="18" charset="0"/>
              </a:rPr>
              <a:t>Protection:</a:t>
            </a:r>
            <a:r>
              <a:rPr lang="en-US" sz="1800">
                <a:latin typeface="Amasis MT Pro" panose="02040504050005020304" pitchFamily="18" charset="0"/>
              </a:rPr>
              <a:t> Tiny hairs (cilia) and sticky liquid (mucus) trap dust and germs so you can cough or sneeze them out.</a:t>
            </a:r>
          </a:p>
          <a:p>
            <a:pPr lvl="0"/>
            <a:r>
              <a:rPr lang="en-US" sz="1800" b="1">
                <a:latin typeface="Amasis MT Pro" panose="02040504050005020304" pitchFamily="18" charset="0"/>
              </a:rPr>
              <a:t>Support:</a:t>
            </a:r>
            <a:r>
              <a:rPr lang="en-US" sz="1800">
                <a:latin typeface="Amasis MT Pro" panose="02040504050005020304" pitchFamily="18" charset="0"/>
              </a:rPr>
              <a:t> They provide the airflow needed to speak. </a:t>
            </a:r>
          </a:p>
        </p:txBody>
      </p:sp>
      <p:pic>
        <p:nvPicPr>
          <p:cNvPr id="4" name="Picture 3" descr="1,500+ Lungs Sketch Stock Illustrations, Royalty-Free Vector Graphics &amp; Clip Art - iStock">
            <a:extLst>
              <a:ext uri="{FF2B5EF4-FFF2-40B4-BE49-F238E27FC236}">
                <a16:creationId xmlns:a16="http://schemas.microsoft.com/office/drawing/2014/main" id="{F141E3A0-DF50-1E1D-9FE0-E55E420DBB20}"/>
              </a:ext>
            </a:extLst>
          </p:cNvPr>
          <p:cNvPicPr>
            <a:picLocks noChangeAspect="1"/>
          </p:cNvPicPr>
          <p:nvPr/>
        </p:nvPicPr>
        <p:blipFill>
          <a:blip r:embed="rId2"/>
          <a:srcRect t="146" r="2" b="2"/>
          <a:stretch>
            <a:fillRect/>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5"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14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FF91AF-F17B-410A-A337-E9847F640998}"/>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Amasis MT Pro" panose="02040504050005020304" pitchFamily="18" charset="0"/>
              </a:rPr>
              <a:t>Etiology of Cancer</a:t>
            </a:r>
          </a:p>
        </p:txBody>
      </p:sp>
      <p:sp>
        <p:nvSpPr>
          <p:cNvPr id="3" name="Content Placeholder 2">
            <a:extLst>
              <a:ext uri="{FF2B5EF4-FFF2-40B4-BE49-F238E27FC236}">
                <a16:creationId xmlns:a16="http://schemas.microsoft.com/office/drawing/2014/main" id="{BA0D7FEE-667A-92E8-3E6C-16CD2F0C6251}"/>
              </a:ext>
            </a:extLst>
          </p:cNvPr>
          <p:cNvSpPr>
            <a:spLocks noGrp="1"/>
          </p:cNvSpPr>
          <p:nvPr>
            <p:ph idx="1"/>
          </p:nvPr>
        </p:nvSpPr>
        <p:spPr>
          <a:xfrm>
            <a:off x="589401" y="1745320"/>
            <a:ext cx="9724031" cy="3683358"/>
          </a:xfrm>
        </p:spPr>
        <p:txBody>
          <a:bodyPr anchor="ctr">
            <a:normAutofit/>
          </a:bodyPr>
          <a:lstStyle/>
          <a:p>
            <a:r>
              <a:rPr lang="en-US" sz="2000" dirty="0">
                <a:latin typeface="Amasis MT Pro" panose="02040504050005020304" pitchFamily="18" charset="0"/>
              </a:rPr>
              <a:t>Lung cancer is caused by damage to the DNA inside lung cells, which makes them grow out of control and form tumors. </a:t>
            </a:r>
            <a:r>
              <a:rPr lang="en-US" sz="2000" dirty="0"/>
              <a:t>These cancerous cells can damage healthy lung tissue and may spread to lymph nodes or other parts of the body. </a:t>
            </a:r>
            <a:endParaRPr lang="en-US" sz="2000" dirty="0">
              <a:latin typeface="Amasis MT Pro" panose="02040504050005020304" pitchFamily="18" charset="0"/>
            </a:endParaRPr>
          </a:p>
          <a:p>
            <a:endParaRPr lang="en-US" sz="2000" dirty="0">
              <a:latin typeface="Amasis MT Pro" panose="02040504050005020304" pitchFamily="18" charset="0"/>
            </a:endParaRPr>
          </a:p>
          <a:p>
            <a:r>
              <a:rPr lang="en-US" sz="2000" dirty="0">
                <a:latin typeface="Amasis MT Pro" panose="02040504050005020304" pitchFamily="18" charset="0"/>
              </a:rPr>
              <a:t>There are 2 types of Lung cancer</a:t>
            </a:r>
          </a:p>
        </p:txBody>
      </p:sp>
    </p:spTree>
    <p:extLst>
      <p:ext uri="{BB962C8B-B14F-4D97-AF65-F5344CB8AC3E}">
        <p14:creationId xmlns:p14="http://schemas.microsoft.com/office/powerpoint/2010/main" val="1627868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8E5A823D-DF37-8A03-89E4-C4A50A819067}"/>
              </a:ext>
            </a:extLst>
          </p:cNvPr>
          <p:cNvPicPr>
            <a:picLocks noGrp="1" noChangeAspect="1"/>
          </p:cNvPicPr>
          <p:nvPr>
            <p:ph idx="1"/>
          </p:nvPr>
        </p:nvPicPr>
        <p:blipFill>
          <a:blip r:embed="rId2"/>
          <a:stretch>
            <a:fillRect/>
          </a:stretch>
        </p:blipFill>
        <p:spPr>
          <a:xfrm>
            <a:off x="3034975" y="643467"/>
            <a:ext cx="6122049"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5110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B5F6CB0-BD1E-C410-E9E2-23A8B6F66691}"/>
              </a:ext>
            </a:extLst>
          </p:cNvPr>
          <p:cNvPicPr>
            <a:picLocks noGrp="1" noChangeAspect="1"/>
          </p:cNvPicPr>
          <p:nvPr>
            <p:ph idx="1"/>
          </p:nvPr>
        </p:nvPicPr>
        <p:blipFill>
          <a:blip r:embed="rId2"/>
          <a:stretch>
            <a:fillRect/>
          </a:stretch>
        </p:blipFill>
        <p:spPr>
          <a:xfrm>
            <a:off x="1922916" y="643466"/>
            <a:ext cx="8346168" cy="5571067"/>
          </a:xfrm>
          <a:prstGeom prst="rect">
            <a:avLst/>
          </a:prstGeom>
        </p:spPr>
      </p:pic>
    </p:spTree>
    <p:extLst>
      <p:ext uri="{BB962C8B-B14F-4D97-AF65-F5344CB8AC3E}">
        <p14:creationId xmlns:p14="http://schemas.microsoft.com/office/powerpoint/2010/main" val="1810734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04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A56E50D-F891-D02F-A42E-2CB42A74C98B}"/>
              </a:ext>
            </a:extLst>
          </p:cNvPr>
          <p:cNvPicPr>
            <a:picLocks noGrp="1" noChangeAspect="1"/>
          </p:cNvPicPr>
          <p:nvPr>
            <p:ph idx="1"/>
          </p:nvPr>
        </p:nvPicPr>
        <p:blipFill>
          <a:blip r:embed="rId2"/>
          <a:stretch>
            <a:fillRect/>
          </a:stretch>
        </p:blipFill>
        <p:spPr>
          <a:xfrm>
            <a:off x="1760540" y="643467"/>
            <a:ext cx="8670919" cy="5571066"/>
          </a:xfrm>
          <a:prstGeom prst="rect">
            <a:avLst/>
          </a:prstGeom>
        </p:spPr>
      </p:pic>
    </p:spTree>
    <p:extLst>
      <p:ext uri="{BB962C8B-B14F-4D97-AF65-F5344CB8AC3E}">
        <p14:creationId xmlns:p14="http://schemas.microsoft.com/office/powerpoint/2010/main" val="21790188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2176</TotalTime>
  <Words>1271</Words>
  <Application>Microsoft Office PowerPoint</Application>
  <PresentationFormat>Widescreen</PresentationFormat>
  <Paragraphs>95</Paragraphs>
  <Slides>27</Slides>
  <Notes>0</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Understanding Lung Cancer: Risk Factors and the Importance of Early Detection</vt:lpstr>
      <vt:lpstr>Table of Content</vt:lpstr>
      <vt:lpstr>The Lungs</vt:lpstr>
      <vt:lpstr>PowerPoint Presentation</vt:lpstr>
      <vt:lpstr>Function of the lungs</vt:lpstr>
      <vt:lpstr>Etiology of Cancer</vt:lpstr>
      <vt:lpstr>PowerPoint Presentation</vt:lpstr>
      <vt:lpstr>PowerPoint Presentation</vt:lpstr>
      <vt:lpstr>PowerPoint Presentation</vt:lpstr>
      <vt:lpstr>PowerPoint Presentation</vt:lpstr>
      <vt:lpstr>PowerPoint Presentation</vt:lpstr>
      <vt:lpstr>Prevalence of Lung Cancer</vt:lpstr>
      <vt:lpstr>PowerPoint Presentation</vt:lpstr>
      <vt:lpstr>Prevalence of Lung Cancer</vt:lpstr>
      <vt:lpstr>Prevalence of Lung Cancer</vt:lpstr>
      <vt:lpstr>Problem Statement</vt:lpstr>
      <vt:lpstr>Warning Signs and Symptoms</vt:lpstr>
      <vt:lpstr>PowerPoint Presentation</vt:lpstr>
      <vt:lpstr>Problem Statement</vt:lpstr>
      <vt:lpstr>Screening and Early Detection</vt:lpstr>
      <vt:lpstr>PowerPoint Presentation</vt:lpstr>
      <vt:lpstr>Screening and Early Detection</vt:lpstr>
      <vt:lpstr>Reducing the risk</vt:lpstr>
      <vt:lpstr>Reducing the risk</vt:lpstr>
      <vt:lpstr>Conclusion</vt:lpstr>
      <vt:lpstr>References</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Lung Cancer: Risk Factors and the Importance of Early Detection</dc:title>
  <dc:creator>Gerald Ozota</dc:creator>
  <cp:lastModifiedBy>Ozota, Gerald (Student)</cp:lastModifiedBy>
  <cp:revision>6</cp:revision>
  <dcterms:created xsi:type="dcterms:W3CDTF">2026-07-31T03:46:05Z</dcterms:created>
  <dcterms:modified xsi:type="dcterms:W3CDTF">2026-08-01T18:10:06Z</dcterms:modified>
</cp:coreProperties>
</file>