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1" r:id="rId11"/>
  </p:sldIdLst>
  <p:sldSz cx="12192000" cy="6858000"/>
  <p:notesSz cx="6858000" cy="9144000"/>
  <p:defaultTextStyle>
    <a:defPPr>
      <a:defRPr lang="en-N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i Amorha" initials="KA" lastIdx="2" clrIdx="0">
    <p:extLst>
      <p:ext uri="{19B8F6BF-5375-455C-9EA6-DF929625EA0E}">
        <p15:presenceInfo xmlns:p15="http://schemas.microsoft.com/office/powerpoint/2012/main" userId="07d8a20db7b4896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3CAE2-4EA9-FE2C-DE3E-386394C9B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60997-273D-EEC0-3551-C76048917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33DDE-0C61-8806-CBA2-98239343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1373B-9830-06D0-DE93-4BC660A48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FF022-8DAA-8757-60EE-0EFCED6A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73001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5ED46-4F9E-09E7-92C9-B4579AA0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9C8FA-07D3-D2EE-E6FD-3EED50EE7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25BFB-A626-3FFC-9F57-85E11649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FA4B-0F7D-7000-A96E-67189A374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C04B3-A496-8A11-EBC5-10D9D920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8669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ECC885-89E1-3D4D-799F-2903374BD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648D8-E96F-661E-930D-545656AEB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71F72-59F4-F5F5-C00F-9147136D5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FB997-D403-C52C-68A9-33D62DA8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E0A9E-9090-4178-962E-D9882F56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67731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68A60-7B14-EBA3-2D85-4F7BFF59D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FAA87-1615-CBBB-407E-C433FED63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25B7F-73F0-54D3-F45B-EC1CAC9C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67FDB-6B9D-F3C0-0DA1-DB8659656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02C93-5A61-7843-47BE-C9424CEA5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900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90F6-4AF2-F988-345F-EC719C558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95B39-847C-6340-77F8-84C791785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C88F1-A4E3-2635-97E4-F9F6638BA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29E45-64C2-34C6-B97D-542AC176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012FE-D3E3-0B06-6358-8BAA8445C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9599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833D6-99FB-CEC5-397B-C9F63DFF3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6ED69-CF27-5115-662D-3656478CD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EC501-2A2E-EA50-8D89-0F8FC0967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378DB-A9BB-14A6-9395-FF6E5ABF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DE491-DCF3-9AD5-3892-46F89808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96C45-A613-E313-49B2-DEE44656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79243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5533F-A95B-4512-B6B8-A54B396AF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5F79F-88C7-9B3F-039B-50935C8F7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35B34-2F60-7724-6EDE-F7CAB6AE7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8DF42-6580-DD3E-BD57-FF04D2B12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4F612D-29A5-89AD-5098-5AA086A0E4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71967E-9702-B0C1-581B-962F3F1C3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35108B-CCB5-D5D9-C877-9506C0D71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3A6DEE-6039-6404-42C4-346F7D43A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79846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91584-D1E4-EBA8-B3B5-C3ADD4E62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1582C7-04E9-075D-C17B-EFF0D124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26325-9D0C-5D24-F90D-43A7D911F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DFDEC-58B6-9C8C-988D-35C51F76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67300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DEE261-D61B-0AA7-FF5D-55CCD95E7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4A9148-22EF-76D3-1183-45AC041D2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FD385-35DD-9337-F200-9819A850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21047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30EA-85A4-8F69-F7DD-B5D979BAD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EC90B-A808-3BF8-B994-38C8BE479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674BC-251B-0F96-52B9-D5607D5F7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575BC-3E57-430A-FD2D-56305FA82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A2C63-C207-A8D9-B4B4-6C504522B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E6D5B-51D7-30C6-5C6B-E286F3121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104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48CE4-56FF-D201-2168-5F1E5B69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2F2CA-1D91-2E87-9B6B-D69CFD188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696E5-C200-4DFA-E736-02D7EA6BB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91DBF-0D66-6846-1C38-1228C9BD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CF001-AE47-F2CB-A310-C4A69D77E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49252-7B6B-4A99-47B2-ADCAFE7B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22758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B20C1-54C4-90A4-CBE9-458E757ED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FBBB3-565C-16F0-9978-7714F071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2949F-66F1-808F-BBE7-E7791BEAF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4719-E907-4DFA-8DD1-FE02972A5623}" type="datetimeFigureOut">
              <a:rPr lang="en-NG" smtClean="0"/>
              <a:t>07/08/2026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88F5D-3C1B-D635-38B8-7CA548BD5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C786-0A01-BC88-2C4C-26D38DC0D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38A6B-135A-41DE-A083-1CCBF2680F91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01244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0BFB4-E86A-9A25-2218-EB8CCE0B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87A86AF-1A5D-8386-3F39-E5B2966A8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546253"/>
            <a:ext cx="6096000" cy="3283048"/>
          </a:xfrm>
        </p:spPr>
        <p:txBody>
          <a:bodyPr>
            <a:noAutofit/>
          </a:bodyPr>
          <a:lstStyle/>
          <a:p>
            <a:pPr algn="l"/>
            <a:r>
              <a:rPr lang="en-GB" sz="2600" dirty="0">
                <a:latin typeface="Aptos" panose="020B0004020202020204" pitchFamily="34" charset="0"/>
              </a:rPr>
              <a:t>Amorha, K. C. </a:t>
            </a:r>
            <a:r>
              <a:rPr lang="en-GB" sz="2600" baseline="30000" dirty="0">
                <a:latin typeface="Aptos" panose="020B0004020202020204" pitchFamily="34" charset="0"/>
              </a:rPr>
              <a:t>1, 2, 3*</a:t>
            </a:r>
            <a:r>
              <a:rPr lang="en-GB" sz="2600" dirty="0">
                <a:latin typeface="Aptos" panose="020B0004020202020204" pitchFamily="34" charset="0"/>
              </a:rPr>
              <a:t>, Ochie, K. M. </a:t>
            </a:r>
            <a:r>
              <a:rPr lang="en-GB" sz="2600" baseline="30000" dirty="0">
                <a:latin typeface="Aptos" panose="020B0004020202020204" pitchFamily="34" charset="0"/>
              </a:rPr>
              <a:t>3, 4</a:t>
            </a:r>
            <a:r>
              <a:rPr lang="en-GB" sz="2600" dirty="0">
                <a:latin typeface="Aptos" panose="020B0004020202020204" pitchFamily="34" charset="0"/>
              </a:rPr>
              <a:t>, Ogbodo, S. C. </a:t>
            </a:r>
            <a:r>
              <a:rPr lang="en-GB" sz="2600" baseline="30000" dirty="0">
                <a:latin typeface="Aptos" panose="020B0004020202020204" pitchFamily="34" charset="0"/>
              </a:rPr>
              <a:t>3, 5</a:t>
            </a:r>
            <a:r>
              <a:rPr lang="en-GB" sz="2600" dirty="0">
                <a:latin typeface="Aptos" panose="020B0004020202020204" pitchFamily="34" charset="0"/>
              </a:rPr>
              <a:t>, Akunne, O. Z. </a:t>
            </a:r>
            <a:r>
              <a:rPr lang="en-GB" sz="2600" baseline="30000" dirty="0">
                <a:latin typeface="Aptos" panose="020B0004020202020204" pitchFamily="34" charset="0"/>
              </a:rPr>
              <a:t>3, 6</a:t>
            </a:r>
            <a:r>
              <a:rPr lang="en-GB" sz="2600" dirty="0">
                <a:latin typeface="Aptos" panose="020B0004020202020204" pitchFamily="34" charset="0"/>
              </a:rPr>
              <a:t>, Obi, O. C. </a:t>
            </a:r>
            <a:r>
              <a:rPr lang="en-GB" sz="2600" baseline="30000" dirty="0">
                <a:latin typeface="Aptos" panose="020B0004020202020204" pitchFamily="34" charset="0"/>
              </a:rPr>
              <a:t>3, 7</a:t>
            </a:r>
            <a:r>
              <a:rPr lang="en-GB" sz="2600" dirty="0">
                <a:latin typeface="Aptos" panose="020B0004020202020204" pitchFamily="34" charset="0"/>
              </a:rPr>
              <a:t>, Ene, N. T. </a:t>
            </a:r>
            <a:r>
              <a:rPr lang="en-GB" sz="2600" baseline="30000" dirty="0">
                <a:latin typeface="Aptos" panose="020B0004020202020204" pitchFamily="34" charset="0"/>
              </a:rPr>
              <a:t>3, 8</a:t>
            </a:r>
            <a:r>
              <a:rPr lang="en-GB" sz="2600" dirty="0">
                <a:latin typeface="Aptos" panose="020B0004020202020204" pitchFamily="34" charset="0"/>
              </a:rPr>
              <a:t>, Ifeanyi, C. R. </a:t>
            </a:r>
            <a:r>
              <a:rPr lang="en-GB" sz="2600" baseline="30000" dirty="0">
                <a:latin typeface="Aptos" panose="020B0004020202020204" pitchFamily="34" charset="0"/>
              </a:rPr>
              <a:t>3, 9</a:t>
            </a:r>
            <a:r>
              <a:rPr lang="en-GB" sz="2600" dirty="0">
                <a:latin typeface="Aptos" panose="020B0004020202020204" pitchFamily="34" charset="0"/>
              </a:rPr>
              <a:t>, Ikokwu, J. </a:t>
            </a:r>
            <a:r>
              <a:rPr lang="en-GB" sz="2600" baseline="30000" dirty="0">
                <a:latin typeface="Aptos" panose="020B0004020202020204" pitchFamily="34" charset="0"/>
              </a:rPr>
              <a:t>3, 10</a:t>
            </a:r>
            <a:r>
              <a:rPr lang="en-GB" sz="2600" dirty="0">
                <a:latin typeface="Aptos" panose="020B0004020202020204" pitchFamily="34" charset="0"/>
              </a:rPr>
              <a:t>, Eze, C. V.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Ogbonna, E. T.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Chukwu, M. I. </a:t>
            </a:r>
            <a:r>
              <a:rPr lang="en-GB" sz="2600" baseline="30000" dirty="0">
                <a:latin typeface="Aptos" panose="020B0004020202020204" pitchFamily="34" charset="0"/>
              </a:rPr>
              <a:t>3, 11</a:t>
            </a:r>
            <a:r>
              <a:rPr lang="en-GB" sz="2600" dirty="0">
                <a:latin typeface="Aptos" panose="020B0004020202020204" pitchFamily="34" charset="0"/>
              </a:rPr>
              <a:t>, Okafor, C. C. </a:t>
            </a:r>
            <a:r>
              <a:rPr lang="en-GB" sz="2600" baseline="30000" dirty="0">
                <a:latin typeface="Aptos" panose="020B0004020202020204" pitchFamily="34" charset="0"/>
              </a:rPr>
              <a:t>3, 12</a:t>
            </a:r>
            <a:r>
              <a:rPr lang="en-GB" sz="2600" dirty="0">
                <a:latin typeface="Aptos" panose="020B0004020202020204" pitchFamily="34" charset="0"/>
              </a:rPr>
              <a:t>, Echeta, C. R.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Nwani, S. P. </a:t>
            </a:r>
            <a:r>
              <a:rPr lang="en-GB" sz="2600" baseline="30000" dirty="0">
                <a:latin typeface="Aptos" panose="020B0004020202020204" pitchFamily="34" charset="0"/>
              </a:rPr>
              <a:t>3, 13</a:t>
            </a:r>
            <a:r>
              <a:rPr lang="en-GB" sz="2600" dirty="0">
                <a:latin typeface="Aptos" panose="020B0004020202020204" pitchFamily="34" charset="0"/>
              </a:rPr>
              <a:t>, Okoye, C. O.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Okonkwo, V. C.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Eneje, C. J.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r>
              <a:rPr lang="en-GB" sz="2600" dirty="0">
                <a:latin typeface="Aptos" panose="020B0004020202020204" pitchFamily="34" charset="0"/>
              </a:rPr>
              <a:t>, Ozota, G. C. </a:t>
            </a:r>
            <a:r>
              <a:rPr lang="en-GB" sz="2600" baseline="30000" dirty="0">
                <a:latin typeface="Aptos" panose="020B0004020202020204" pitchFamily="34" charset="0"/>
              </a:rPr>
              <a:t>1, 3</a:t>
            </a:r>
            <a:endParaRPr lang="en-NG" sz="2600" dirty="0">
              <a:latin typeface="Aptos" panose="020B0004020202020204" pitchFamily="34" charset="0"/>
            </a:endParaRPr>
          </a:p>
          <a:p>
            <a:endParaRPr lang="en-US" sz="2600" dirty="0">
              <a:latin typeface="Aptos" panose="020B0004020202020204" pitchFamily="34" charset="0"/>
            </a:endParaRPr>
          </a:p>
          <a:p>
            <a:endParaRPr lang="en-NG" sz="2600" dirty="0">
              <a:latin typeface="Aptos" panose="020B00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FCD014-1AD6-A896-C406-A26BE28AB9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418236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Aptos" panose="020B0004020202020204" pitchFamily="34" charset="0"/>
              </a:rPr>
              <a:t>Suitability of Boarding Secondary Schools for Students with Asthma: An Asynchronous Online Focus Group Discussion Among Members of An Asthma Awareness Group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CF5EB8-14AC-9389-1BF7-CF0A640E53D6}"/>
              </a:ext>
            </a:extLst>
          </p:cNvPr>
          <p:cNvSpPr txBox="1"/>
          <p:nvPr/>
        </p:nvSpPr>
        <p:spPr>
          <a:xfrm>
            <a:off x="6096000" y="2418238"/>
            <a:ext cx="587560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ptos" panose="020B0004020202020204" pitchFamily="34" charset="0"/>
              </a:rPr>
              <a:t>1. Department of Clinical Pharmacy and Pharmacy Management, Faculty of Pharmaceutical Sciences, University of Nigeria Nsukka, Enugu State, Nigeria.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2. Department of Clinical Pharmacy and Pharmacy Practice, Faculty of Pharmaceutical Sciences, Bingham University, Karu, Nasarawa State, Nigeria.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3. Asthma Awareness and Care Group (AACG), https://www.asthmacaregroup.org.ng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4. Department of Clinical Pharmacy and Pharmacy Management, Nnamdi Azikiwe University, Awka, Anambra State,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5. Pharmacy Department, Enugu State University Teaching Hospital,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6. ASK Medical and Diagnostic Center, Federal Capital Territory, Abuja,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7. Federal Medical Centre, PMB 7001, Umuahia, Abia State, Nigeria 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8. Kareda Pharmacy, Asaba, Delta State,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9. National Institute for Pharmaceutical Research and Development, Abuja,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10. Pharmacy Council of Nigeria, Lagos Zonal Office, Yaba, Lagos State,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11. Federal Medical Center, Lokoja, Kogi State,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12. Lyn Edge Pharmaceuticals Limited, Lagos, Nigeria</a:t>
            </a:r>
            <a:endParaRPr lang="en-NG" sz="1200" b="1" dirty="0">
              <a:latin typeface="Aptos" panose="020B0004020202020204" pitchFamily="34" charset="0"/>
            </a:endParaRPr>
          </a:p>
          <a:p>
            <a:r>
              <a:rPr lang="en-GB" sz="1200" b="1" dirty="0">
                <a:latin typeface="Aptos" panose="020B0004020202020204" pitchFamily="34" charset="0"/>
              </a:rPr>
              <a:t>13. Medplus Pharmacy Nigeria Limited, Lagos, Nigeria</a:t>
            </a:r>
            <a:endParaRPr lang="en-NG" sz="1200" b="1" dirty="0">
              <a:latin typeface="Aptos" panose="020B0004020202020204" pitchFamily="34" charset="0"/>
            </a:endParaRPr>
          </a:p>
          <a:p>
            <a:endParaRPr lang="en-US" sz="1200" b="1" dirty="0"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924C5-112F-F642-EC6F-2B8CA5B37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86AD4D-FCCA-52D1-F0F8-8EFBAE66AB71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59329" y="5623560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DFDBE60F-F582-F753-A2B1-38B6615C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DABFA73E-F547-D0F2-81F1-E4D03BF8C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27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67"/>
    </mc:Choice>
    <mc:Fallback>
      <p:transition spd="slow" advTm="29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41048-232D-47F8-1AC5-88E6ACF7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DC0FFE-42D6-5002-92E1-187E919FC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CONCLUSION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D177D-FE65-96A0-D7C7-45440DC49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6248115"/>
            <a:ext cx="1763373" cy="426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58CBD8-2CCE-190D-3FDF-456B6430EDAE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32820" y="6126344"/>
            <a:ext cx="721556" cy="731656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7142AA5-C6FE-ACF2-9F55-648052DB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5369E4-D7B0-5847-318B-19B772B62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F5C31E7-2949-795F-A673-C6F137B3850B}"/>
              </a:ext>
            </a:extLst>
          </p:cNvPr>
          <p:cNvSpPr txBox="1">
            <a:spLocks/>
          </p:cNvSpPr>
          <p:nvPr/>
        </p:nvSpPr>
        <p:spPr>
          <a:xfrm>
            <a:off x="-1" y="1028699"/>
            <a:ext cx="12192000" cy="2047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Children’s age, autonomy, asthma management status, and the school’s readiness were identified as important considerations for the safe attendance of children with asthma at boarding schools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C5C5A37-F9FA-7745-53F2-F8552621A4EB}"/>
              </a:ext>
            </a:extLst>
          </p:cNvPr>
          <p:cNvSpPr txBox="1">
            <a:spLocks/>
          </p:cNvSpPr>
          <p:nvPr/>
        </p:nvSpPr>
        <p:spPr>
          <a:xfrm>
            <a:off x="-2" y="3076036"/>
            <a:ext cx="12192002" cy="7059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400" b="1" dirty="0">
                <a:latin typeface="Aptos" panose="020B0004020202020204" pitchFamily="34" charset="0"/>
              </a:rPr>
              <a:t>REFERENCES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0BC778-E56D-F393-E084-64B14E63E3EE}"/>
              </a:ext>
            </a:extLst>
          </p:cNvPr>
          <p:cNvSpPr txBox="1">
            <a:spLocks/>
          </p:cNvSpPr>
          <p:nvPr/>
        </p:nvSpPr>
        <p:spPr>
          <a:xfrm>
            <a:off x="131297" y="3677730"/>
            <a:ext cx="12060702" cy="2265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latin typeface="Aptos" panose="020B0004020202020204" pitchFamily="34" charset="0"/>
              </a:rPr>
              <a:t>1. Asher I, Pearce N. Global burden of asthma among children. International Journal of Tuberculosis and Lung Disease. 2014;18(11):1269-1278. doi: 10.5588/ijtld.14.0170.</a:t>
            </a:r>
            <a:endParaRPr lang="en-NG" sz="1400" dirty="0">
              <a:latin typeface="Aptos" panose="020B0004020202020204" pitchFamily="34" charset="0"/>
            </a:endParaRPr>
          </a:p>
          <a:p>
            <a:pPr algn="l"/>
            <a:r>
              <a:rPr lang="en-US" sz="1400" dirty="0">
                <a:latin typeface="Aptos" panose="020B0004020202020204" pitchFamily="34" charset="0"/>
              </a:rPr>
              <a:t>2. Edelu BO, Eze JN, Ayuk AC, Oguonu T. Prevalence and pattern of asthma exacerbation in children seen at the University of Nigeria Teaching Hospital, Enugu. Nigerian Journal of Paediatrics. 2016;43(2):78‑82. doi: 10.4314/njp.v43i2.3.</a:t>
            </a:r>
            <a:endParaRPr lang="en-NG" sz="1400" dirty="0">
              <a:latin typeface="Aptos" panose="020B0004020202020204" pitchFamily="34" charset="0"/>
            </a:endParaRPr>
          </a:p>
          <a:p>
            <a:pPr algn="l"/>
            <a:r>
              <a:rPr lang="en-US" sz="1400" dirty="0">
                <a:latin typeface="Aptos" panose="020B0004020202020204" pitchFamily="34" charset="0"/>
              </a:rPr>
              <a:t>3. Oyinlade OA, Ogunkunle OO, Olanrewaju DM. An evaluation of school health services in Sagamu, Nigeria. Nigerian Journal of Clinical Practice. 2014;17(3):336‑342.</a:t>
            </a:r>
          </a:p>
          <a:p>
            <a:pPr algn="l"/>
            <a:r>
              <a:rPr lang="en-US" sz="1400" dirty="0">
                <a:latin typeface="Aptos" panose="020B0004020202020204" pitchFamily="34" charset="0"/>
              </a:rPr>
              <a:t>4. Ola BA, Ani C. School children's stigmatising attitude towards peers with asthma in Nigeria. </a:t>
            </a:r>
            <a:r>
              <a:rPr lang="fr-FR" sz="1400" dirty="0">
                <a:latin typeface="Aptos" panose="020B0004020202020204" pitchFamily="34" charset="0"/>
              </a:rPr>
              <a:t>Neuropsychiatrie de l’Enfance et de l’Adolescence. 2012;60(5):S229. doi: 10.1016/j.neurenf.2012.04.535.</a:t>
            </a:r>
          </a:p>
          <a:p>
            <a:pPr algn="l"/>
            <a:r>
              <a:rPr lang="fr-FR" sz="1400" dirty="0">
                <a:latin typeface="Aptos" panose="020B0004020202020204" pitchFamily="34" charset="0"/>
              </a:rPr>
              <a:t>5. </a:t>
            </a:r>
            <a:r>
              <a:rPr lang="en-US" sz="1400" dirty="0">
                <a:latin typeface="Aptos" panose="020B0004020202020204" pitchFamily="34" charset="0"/>
              </a:rPr>
              <a:t>Williams B, Hoskins G, Pow J, Neville R, Mukhopadhyay S, Coyle J. Low exercise among children with asthma: A culture of over protection? A qualitative study of experiences and beliefs. British Journal of General Practice. 2010; 60(577):319‑326.</a:t>
            </a:r>
            <a:endParaRPr lang="en-NG" sz="1400" dirty="0"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G" sz="1400" dirty="0">
              <a:latin typeface="Aptos" panose="020B00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400" dirty="0">
              <a:latin typeface="Aptos" panose="020B00040202020202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BD00EB8-20E8-4849-0E86-E70D5EA9F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6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15"/>
    </mc:Choice>
    <mc:Fallback>
      <p:transition spd="slow" advTm="15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7C03A-DF4D-B971-06ED-629BE1453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B3E50F4-9F17-8BD7-4A76-22DC0CC49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28700"/>
            <a:ext cx="12192000" cy="459486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Nigeria has one of the highest burdens of childhood asthma in Africa, with a rapidly increasing prevalence [1]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Acute asthma attacks in school children account for 2 – 10% of emergency hospital visits in Nigeria [2, 3]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Possible stigmatisation through exclusion from school programmes like sports and other physical activities [4, 5]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Some parents or caregivers lean towards the option of boarding secondary schools</a:t>
            </a:r>
            <a:endParaRPr lang="en-US" sz="2800" dirty="0">
              <a:latin typeface="Aptos" panose="020B00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NG" sz="2600" dirty="0">
              <a:latin typeface="Aptos" panose="020B00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19F9E67-F2D3-07B9-6D29-4B98452C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BACKGROUND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869C4-769D-57CC-BA5B-2659B4DF5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65EAD6-0E0C-B199-526F-81601F41F5F5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3F844E0-61D3-473E-3505-835018CEC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93A630-2087-9B1A-3DB1-2DB86528F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77B5AB06-65AA-4A81-650A-F385F6495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87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99"/>
    </mc:Choice>
    <mc:Fallback>
      <p:transition spd="slow" advTm="36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F4C57-0768-6B83-9FB9-9AAE21C4B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C75D95E-6C83-501B-B048-281CFA934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28700"/>
            <a:ext cx="12192000" cy="459486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This study was designed: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To evaluate individual perceptions and opinions regarding the appropriateness of boarding secondary schools for students with asthma, particularly in Nigeria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800" dirty="0">
              <a:latin typeface="Aptos" panose="020B00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 To elicit perspectives about the facilities, appropriate training, and conditions that would enable the effective management of students with asthma in boarding schools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NG" sz="2600" dirty="0">
              <a:latin typeface="Aptos" panose="020B00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98681C-FC1B-D264-7E36-43022F5DD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AIM OF THE STUDY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DABFE-BC30-19DB-743E-245B54C38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64ECC0-B270-4D59-A1AD-AFD48EF4335F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903D63FE-7956-62F0-77E0-E0F1429C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AC9F78-5A57-E296-7EEA-4BA033D6F4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76CB7DB-B896-3FC9-7D90-13097C823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8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90"/>
    </mc:Choice>
    <mc:Fallback>
      <p:transition spd="slow" advTm="19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193D2-3EA0-D313-B1B9-FF73A731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5AAE14D-7BFA-3F69-ED75-A6BE82ED1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28700"/>
            <a:ext cx="12192000" cy="459486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Study design: </a:t>
            </a:r>
            <a:r>
              <a:rPr lang="en-US" sz="3400" dirty="0">
                <a:latin typeface="Aptos" panose="020B0004020202020204" pitchFamily="34" charset="0"/>
              </a:rPr>
              <a:t>Qualitative (Asynchronous online focus group discussion)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Study population: </a:t>
            </a:r>
            <a:r>
              <a:rPr lang="en-US" sz="3400" dirty="0">
                <a:latin typeface="Aptos" panose="020B0004020202020204" pitchFamily="34" charset="0"/>
              </a:rPr>
              <a:t>Members of the Asthma Awareness and Care Group (AACG) WhatsApp</a:t>
            </a:r>
            <a:r>
              <a:rPr lang="en-GB" sz="3400" baseline="30000" dirty="0">
                <a:latin typeface="Aptos" panose="020B0004020202020204" pitchFamily="34" charset="0"/>
              </a:rPr>
              <a:t>®</a:t>
            </a:r>
            <a:r>
              <a:rPr lang="en-US" sz="3400" dirty="0">
                <a:latin typeface="Aptos" panose="020B0004020202020204" pitchFamily="34" charset="0"/>
              </a:rPr>
              <a:t> group (150 registered members)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Data collection: </a:t>
            </a:r>
            <a:r>
              <a:rPr lang="en-US" sz="3400" dirty="0">
                <a:latin typeface="Aptos" panose="020B0004020202020204" pitchFamily="34" charset="0"/>
              </a:rPr>
              <a:t>Structured protocol, based on a case study comprising three questions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Data analysis: </a:t>
            </a:r>
            <a:r>
              <a:rPr lang="en-US" sz="3400" dirty="0">
                <a:latin typeface="Aptos" panose="020B0004020202020204" pitchFamily="34" charset="0"/>
              </a:rPr>
              <a:t>Thematic analysis using framework principles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7DAD56-0B6F-24E2-FAE9-4757AE6B1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METHODS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58449E-3E4C-F1FC-5006-BF16550F8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810D76-3506-33B0-B391-87A0258B333D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D2D3E995-3BF1-81AD-E54B-543DBDD05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125BFC-8319-A0A7-B7BB-3A564BA27E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E1DD688F-E8FD-ADC4-387F-3171D35494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0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91"/>
    </mc:Choice>
    <mc:Fallback>
      <p:transition spd="slow" advTm="19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73C7D-D771-1198-2A44-C06F0456D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F9CC76E-BE1A-4EA4-3AF1-EBE2ED9CF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28700"/>
            <a:ext cx="12192000" cy="459486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The vignette posted on the AACG WhatsApp</a:t>
            </a:r>
            <a:r>
              <a:rPr lang="en-GB" sz="3400" baseline="30000" dirty="0">
                <a:latin typeface="Aptos" panose="020B0004020202020204" pitchFamily="34" charset="0"/>
              </a:rPr>
              <a:t>®</a:t>
            </a:r>
            <a:r>
              <a:rPr lang="en-US" sz="3400" baseline="30000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platform: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 </a:t>
            </a:r>
            <a:r>
              <a:rPr lang="en-US" sz="3000" i="1" dirty="0">
                <a:latin typeface="Aptos" panose="020B0004020202020204" pitchFamily="34" charset="0"/>
              </a:rPr>
              <a:t>AB is an 11-year-old known patient with asthma. As the closest healthcare provider to her family: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sz="2600" i="1" dirty="0">
                <a:latin typeface="Aptos" panose="020B0004020202020204" pitchFamily="34" charset="0"/>
              </a:rPr>
              <a:t>1. Would you advise AB to go to a Boarding School? Kindly justify your position.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sz="2600" i="1" dirty="0">
                <a:latin typeface="Aptos" panose="020B0004020202020204" pitchFamily="34" charset="0"/>
              </a:rPr>
              <a:t>2. What facilities would you advise Boarding Schools to have, to cater to students with asthma?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sz="2600" i="1" dirty="0">
                <a:latin typeface="Aptos" panose="020B0004020202020204" pitchFamily="34" charset="0"/>
              </a:rPr>
              <a:t>3. Should Boarding Schools simply reject patients with asthma i.e., better safe than sorry?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DE2850-4AEC-68F8-5F5C-8D6933B24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METHODS (Cont’d)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F289A1-B7C1-FB51-AA54-9CCDAF031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A683B1-6CD9-C6F3-CFEE-B0D4AA3572BE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2CCC58E1-A7C2-60A9-38D0-98596A18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DE089C-DD1A-8CAE-2964-2BF5DC33D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209BA70-A13F-1C34-9869-3DA3AF2C59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44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43"/>
    </mc:Choice>
    <mc:Fallback>
      <p:transition spd="slow" advTm="32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2ACD-178A-4A84-F9A2-99989645C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F88557F-423A-3C10-4387-0C28A808E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28700"/>
            <a:ext cx="12192000" cy="459486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Respondents: N = 19 (11 females and eight males)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400" dirty="0">
                <a:latin typeface="Aptos" panose="020B0004020202020204" pitchFamily="34" charset="0"/>
              </a:rPr>
              <a:t>Most respondents were aged ≤ 30 years (n = 17, 89.5%)</a:t>
            </a:r>
            <a:endParaRPr lang="en-US" sz="3400" dirty="0">
              <a:latin typeface="Aptos" panose="020B00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dirty="0">
                <a:latin typeface="Aptos" panose="020B0004020202020204" pitchFamily="34" charset="0"/>
              </a:rPr>
              <a:t>Three main themes emerged from the analysis: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The appropriateness of boarding schools for children with asthma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The facilities necessary for boarding schools to cater to children with asthma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The outright rejection of children with asthma by boarding schools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31D574-3894-8A27-F8A7-EBFB03708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97E79-55A2-C293-E354-5B64A04F1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08B922-8A41-0BE1-A68E-9F1D7C8B2149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60BF654-3EB0-FD81-8B57-EC0114B53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6E7056-94F8-6232-3FD2-E1980D83E9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4EEFD14-465B-B4E3-E646-20E9D34E6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0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21"/>
    </mc:Choice>
    <mc:Fallback>
      <p:transition spd="slow" advTm="21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A0A20-FAB8-0C7E-7502-A8AD7AC35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89D4D3-DB9A-4652-1DC2-C5DC6FFB9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RESULTS (Cont’d)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85F4D3-990D-49EA-D7F4-293023402E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3276A5-D056-D261-D056-9614FD33F924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4651E8FE-AEC8-EF8E-9B56-DB131421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768DE4-AB7D-5A3C-5C30-9E594922F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8EB34-D410-4A05-140F-995C8A08BD4E}"/>
              </a:ext>
            </a:extLst>
          </p:cNvPr>
          <p:cNvSpPr txBox="1">
            <a:spLocks/>
          </p:cNvSpPr>
          <p:nvPr/>
        </p:nvSpPr>
        <p:spPr>
          <a:xfrm>
            <a:off x="6236220" y="1028036"/>
            <a:ext cx="5585460" cy="5107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600" dirty="0">
                <a:latin typeface="Aptos" panose="020B0004020202020204" pitchFamily="34" charset="0"/>
              </a:rPr>
              <a:t>“It would depend on her level of asthma control. That she is a known patient with asthma does not necessarily imply that she has poorly-controlled asthma. It is possible that she might have well-controlled or even perfectly-controlled asthma.” (P18)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“Has AB been taught how to stand up for herself with regards to her health status, respectfully but firmly? For example, she can say "Sorry I can’t participate in sweeping because it is too dusty and I’m allergic to dust.” (P1)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“AB can be advised to go to a boarding school if there's proper knowledge about her asthma triggers, extent of exacerbation, and proper management plan.” (P6)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‘I will also go to inform the school authorities of her condition and her dos and don’ts.” (P2)</a:t>
            </a:r>
          </a:p>
          <a:p>
            <a:r>
              <a:rPr lang="en-CA" sz="1600" dirty="0">
                <a:latin typeface="Aptos" panose="020B0004020202020204" pitchFamily="34" charset="0"/>
              </a:rPr>
              <a:t> “If being in a boarding school is necessary, then it is okay for her to go. However, her parents would have to assign a guardian to check with her regularly.” (P15)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“Students should also be enlightened on what to do when someone has a crisis.”.(P10)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297B1DC-69C7-9EA4-5D36-E6122F6B0BFD}"/>
              </a:ext>
            </a:extLst>
          </p:cNvPr>
          <p:cNvSpPr txBox="1">
            <a:spLocks/>
          </p:cNvSpPr>
          <p:nvPr/>
        </p:nvSpPr>
        <p:spPr>
          <a:xfrm>
            <a:off x="396240" y="982648"/>
            <a:ext cx="5585460" cy="4927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Appropriateness of boarding schools for students with asthma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Asthma severity and extent of control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Child’s self-efficacy and assertiveness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Child equipped with tools (knowledge, inhalers, and asthma control diary)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School awareness, facilities, and active support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Availability of a guardian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Knowledge and perception of teachers and schoolmates about asthma</a:t>
            </a:r>
            <a:endParaRPr lang="en-US" sz="2600" dirty="0">
              <a:latin typeface="Aptos" panose="020B0004020202020204" pitchFamily="34" charset="0"/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7BD3A687-62D8-4F60-0A04-0414072EE6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50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61"/>
    </mc:Choice>
    <mc:Fallback>
      <p:transition spd="slow" advTm="45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043" x="3367088" y="6276975"/>
          <p14:tracePt t="21515" x="2654300" y="6707188"/>
          <p14:tracePt t="21537" x="2803525" y="6545263"/>
          <p14:tracePt t="21540" x="2867025" y="6470650"/>
          <p14:tracePt t="21562" x="2992438" y="6294438"/>
          <p14:tracePt t="21587" x="3116263" y="6157913"/>
          <p14:tracePt t="21612" x="3279775" y="5981700"/>
          <p14:tracePt t="21638" x="3429000" y="5768975"/>
          <p14:tracePt t="21663" x="3541713" y="5619750"/>
          <p14:tracePt t="21687" x="3630613" y="5481638"/>
          <p14:tracePt t="21689" x="3679825" y="5407025"/>
          <p14:tracePt t="21712" x="3779838" y="5218113"/>
          <p14:tracePt t="21737" x="3879850" y="5030788"/>
          <p14:tracePt t="21739" x="3930650" y="4956175"/>
          <p14:tracePt t="21762" x="3979863" y="4843463"/>
          <p14:tracePt t="21787" x="3992563" y="4779963"/>
          <p14:tracePt t="21965" x="3992563" y="4756150"/>
          <p14:tracePt t="21977" x="4005263" y="4705350"/>
          <p14:tracePt t="21987" x="4030663" y="4630738"/>
          <p14:tracePt t="22012" x="4143375" y="4279900"/>
          <p14:tracePt t="22037" x="4443413" y="3567113"/>
          <p14:tracePt t="22062" x="4619625" y="3190875"/>
          <p14:tracePt t="22086" x="4856163" y="2690813"/>
          <p14:tracePt t="22111" x="4994275" y="2427288"/>
          <p14:tracePt t="22136" x="5181600" y="2052638"/>
          <p14:tracePt t="22161" x="5294313" y="1876425"/>
          <p14:tracePt t="22164" x="5332413" y="1814513"/>
          <p14:tracePt t="22186" x="5370513" y="1752600"/>
          <p14:tracePt t="22210" x="5394325" y="1739900"/>
          <p14:tracePt t="22212" x="5394325" y="1727200"/>
          <p14:tracePt t="22637" x="5394325" y="1752600"/>
          <p14:tracePt t="22648" x="5394325" y="1776413"/>
          <p14:tracePt t="22661" x="5394325" y="1827213"/>
          <p14:tracePt t="22686" x="5370513" y="1952625"/>
          <p14:tracePt t="22711" x="5281613" y="2139950"/>
          <p14:tracePt t="22736" x="5232400" y="2252663"/>
          <p14:tracePt t="22761" x="5194300" y="2290763"/>
          <p14:tracePt t="22786" x="5170488" y="2314575"/>
          <p14:tracePt t="22788" x="5145088" y="2314575"/>
          <p14:tracePt t="22811" x="5132388" y="2327275"/>
          <p14:tracePt t="22836" x="5119688" y="2339975"/>
          <p14:tracePt t="22838" x="5119688" y="2352675"/>
          <p14:tracePt t="22861" x="5094288" y="2352675"/>
          <p14:tracePt t="22886" x="5081588" y="2352675"/>
          <p14:tracePt t="22954" x="5081588" y="2339975"/>
          <p14:tracePt t="22974" x="5081588" y="2327275"/>
          <p14:tracePt t="22997" x="5081588" y="2314575"/>
          <p14:tracePt t="23011" x="5081588" y="2303463"/>
          <p14:tracePt t="23013" x="5081588" y="2290763"/>
          <p14:tracePt t="23035" x="5081588" y="2278063"/>
          <p14:tracePt t="23060" x="5081588" y="2252663"/>
          <p14:tracePt t="23085" x="5081588" y="2227263"/>
          <p14:tracePt t="23110" x="5081588" y="2214563"/>
          <p14:tracePt t="23113" x="5081588" y="2201863"/>
          <p14:tracePt t="23135" x="5081588" y="2190750"/>
          <p14:tracePt t="23161" x="5081588" y="2178050"/>
          <p14:tracePt t="23185" x="5081588" y="2165350"/>
          <p14:tracePt t="23211" x="5081588" y="2139950"/>
          <p14:tracePt t="23235" x="5081588" y="2127250"/>
          <p14:tracePt t="23260" x="5094288" y="2114550"/>
          <p14:tracePt t="23285" x="5106988" y="2101850"/>
          <p14:tracePt t="23310" x="5106988" y="2089150"/>
          <p14:tracePt t="23335" x="5119688" y="2078038"/>
          <p14:tracePt t="23360" x="5119688" y="2052638"/>
          <p14:tracePt t="23385" x="5132388" y="2052638"/>
          <p14:tracePt t="23410" x="5132388" y="2039938"/>
          <p14:tracePt t="23435" x="5145088" y="2027238"/>
          <p14:tracePt t="23461" x="5145088" y="2014538"/>
          <p14:tracePt t="23485" x="5157788" y="2001838"/>
          <p14:tracePt t="23519" x="5157788" y="1989138"/>
          <p14:tracePt t="23548" x="5170488" y="1989138"/>
          <p14:tracePt t="23560" x="5170488" y="1978025"/>
          <p14:tracePt t="23608" x="5170488" y="1965325"/>
          <p14:tracePt t="23627" x="5181600" y="1965325"/>
          <p14:tracePt t="23690" x="5181600" y="1952625"/>
          <p14:tracePt t="23736" x="5194300" y="1952625"/>
          <p14:tracePt t="23776" x="5207000" y="1952625"/>
          <p14:tracePt t="23786" x="5207000" y="1939925"/>
          <p14:tracePt t="23855" x="5219700" y="1939925"/>
          <p14:tracePt t="23865" x="5219700" y="1927225"/>
          <p14:tracePt t="23925" x="5219700" y="1914525"/>
          <p14:tracePt t="23935" x="5232400" y="1914525"/>
          <p14:tracePt t="23964" x="5232400" y="1901825"/>
          <p14:tracePt t="24124" x="5232400" y="1914525"/>
          <p14:tracePt t="24153" x="5232400" y="1927225"/>
          <p14:tracePt t="24172" x="5232400" y="1939925"/>
          <p14:tracePt t="24185" x="5219700" y="1939925"/>
          <p14:tracePt t="24209" x="5219700" y="1965325"/>
          <p14:tracePt t="24211" x="5207000" y="1965325"/>
          <p14:tracePt t="24234" x="5194300" y="1989138"/>
          <p14:tracePt t="24259" x="5170488" y="2001838"/>
          <p14:tracePt t="24284" x="5132388" y="2027238"/>
          <p14:tracePt t="24309" x="5119688" y="2039938"/>
          <p14:tracePt t="24311" x="5119688" y="2052638"/>
          <p14:tracePt t="24334" x="5106988" y="2052638"/>
          <p14:tracePt t="24359" x="5094288" y="2052638"/>
          <p14:tracePt t="24384" x="5081588" y="2065338"/>
          <p14:tracePt t="24430" x="5068888" y="2065338"/>
          <p14:tracePt t="24628" x="5068888" y="2052638"/>
          <p14:tracePt t="24668" x="5068888" y="2039938"/>
          <p14:tracePt t="24707" x="5068888" y="2027238"/>
          <p14:tracePt t="24716" x="5068888" y="2014538"/>
          <p14:tracePt t="24736" x="5068888" y="2001838"/>
          <p14:tracePt t="24758" x="5068888" y="1989138"/>
          <p14:tracePt t="24783" x="5081588" y="1989138"/>
          <p14:tracePt t="24808" x="5094288" y="1965325"/>
          <p14:tracePt t="24834" x="5106988" y="1952625"/>
          <p14:tracePt t="24836" x="5106988" y="1939925"/>
          <p14:tracePt t="24858" x="5119688" y="1914525"/>
          <p14:tracePt t="24884" x="5157788" y="1876425"/>
          <p14:tracePt t="24909" x="5194300" y="1852613"/>
          <p14:tracePt t="24934" x="5207000" y="1827213"/>
          <p14:tracePt t="24936" x="5219700" y="1827213"/>
          <p14:tracePt t="24958" x="5245100" y="1789113"/>
          <p14:tracePt t="24983" x="5270500" y="1752600"/>
          <p14:tracePt t="25008" x="5319713" y="1701800"/>
          <p14:tracePt t="25034" x="5394325" y="1652588"/>
          <p14:tracePt t="25058" x="5432425" y="1614488"/>
          <p14:tracePt t="25083" x="5470525" y="1589088"/>
          <p14:tracePt t="25085" x="5483225" y="1563688"/>
          <p14:tracePt t="25108" x="5519738" y="1552575"/>
          <p14:tracePt t="25133" x="5570538" y="1527175"/>
          <p14:tracePt t="25136" x="5595938" y="1489075"/>
          <p14:tracePt t="25158" x="5645150" y="1450975"/>
          <p14:tracePt t="25183" x="5719763" y="1414463"/>
          <p14:tracePt t="25208" x="5770563" y="1389063"/>
          <p14:tracePt t="25233" x="5821363" y="1363663"/>
          <p14:tracePt t="25258" x="5857875" y="1327150"/>
          <p14:tracePt t="25283" x="5883275" y="1301750"/>
          <p14:tracePt t="25307" x="5908675" y="1289050"/>
          <p14:tracePt t="25333" x="5945188" y="1263650"/>
          <p14:tracePt t="25359" x="5995988" y="1250950"/>
          <p14:tracePt t="25383" x="6021388" y="1238250"/>
          <p14:tracePt t="25408" x="6083300" y="1227138"/>
          <p14:tracePt t="25410" x="6096000" y="1227138"/>
          <p14:tracePt t="25432" x="6146800" y="1214438"/>
          <p14:tracePt t="25458" x="6196013" y="1214438"/>
          <p14:tracePt t="25482" x="6246813" y="1201738"/>
          <p14:tracePt t="25508" x="6283325" y="1201738"/>
          <p14:tracePt t="25532" x="6296025" y="1201738"/>
          <p14:tracePt t="25558" x="6308725" y="1201738"/>
          <p14:tracePt t="25611" x="6321425" y="1201738"/>
          <p14:tracePt t="25628" x="6334125" y="1201738"/>
          <p14:tracePt t="25648" x="6334125" y="1214438"/>
          <p14:tracePt t="25671" x="6346825" y="1214438"/>
          <p14:tracePt t="25690" x="6346825" y="1227138"/>
          <p14:tracePt t="25708" x="6359525" y="1238250"/>
          <p14:tracePt t="25747" x="6370638" y="1250950"/>
          <p14:tracePt t="25779" x="6383338" y="1250950"/>
          <p14:tracePt t="25955" x="6370638" y="1250950"/>
          <p14:tracePt t="26034" x="6359525" y="1263650"/>
          <p14:tracePt t="26086" x="6346825" y="1263650"/>
          <p14:tracePt t="26113" x="6321425" y="1263650"/>
          <p14:tracePt t="26127" x="6308725" y="1276350"/>
          <p14:tracePt t="26135" x="6283325" y="1276350"/>
          <p14:tracePt t="26156" x="6234113" y="1289050"/>
          <p14:tracePt t="26183" x="6196013" y="1301750"/>
          <p14:tracePt t="26184" x="6170613" y="1314450"/>
          <p14:tracePt t="26207" x="6157913" y="1314450"/>
          <p14:tracePt t="26232" x="6121400" y="1339850"/>
          <p14:tracePt t="26256" x="6108700" y="1339850"/>
          <p14:tracePt t="26282" x="6083300" y="1350963"/>
          <p14:tracePt t="26306" x="6045200" y="1350963"/>
          <p14:tracePt t="26332" x="5995988" y="1389063"/>
          <p14:tracePt t="26334" x="5970588" y="1401763"/>
          <p14:tracePt t="26356" x="5921375" y="1439863"/>
          <p14:tracePt t="26382" x="5832475" y="1501775"/>
          <p14:tracePt t="26406" x="5783263" y="1539875"/>
          <p14:tracePt t="26431" x="5632450" y="1627188"/>
          <p14:tracePt t="26456" x="5557838" y="1689100"/>
          <p14:tracePt t="26482" x="5457825" y="1752600"/>
          <p14:tracePt t="26506" x="5394325" y="1801813"/>
          <p14:tracePt t="26532" x="5294313" y="1889125"/>
          <p14:tracePt t="26557" x="5245100" y="1952625"/>
          <p14:tracePt t="26581" x="5170488" y="2014538"/>
          <p14:tracePt t="26607" x="5132388" y="2052638"/>
          <p14:tracePt t="26609" x="5119688" y="2065338"/>
          <p14:tracePt t="26631" x="5094288" y="2089150"/>
          <p14:tracePt t="26657" x="5068888" y="2114550"/>
          <p14:tracePt t="26659" x="5057775" y="2114550"/>
          <p14:tracePt t="26682" x="5045075" y="2127250"/>
          <p14:tracePt t="26707" x="5032375" y="2127250"/>
          <p14:tracePt t="26955" x="5032375" y="2114550"/>
          <p14:tracePt t="26974" x="5045075" y="2114550"/>
          <p14:tracePt t="26984" x="5057775" y="2114550"/>
          <p14:tracePt t="27006" x="5081588" y="2114550"/>
          <p14:tracePt t="27031" x="5106988" y="2114550"/>
          <p14:tracePt t="27056" x="5181600" y="2114550"/>
          <p14:tracePt t="27081" x="5232400" y="2101850"/>
          <p14:tracePt t="27084" x="5270500" y="2101850"/>
          <p14:tracePt t="27106" x="5345113" y="2101850"/>
          <p14:tracePt t="27129" x="5407025" y="2101850"/>
          <p14:tracePt t="27156" x="5495925" y="2101850"/>
          <p14:tracePt t="27181" x="5557838" y="2101850"/>
          <p14:tracePt t="27183" x="5583238" y="2101850"/>
          <p14:tracePt t="27206" x="5645150" y="2101850"/>
          <p14:tracePt t="27231" x="5708650" y="2114550"/>
          <p14:tracePt t="27255" x="5757863" y="2139950"/>
          <p14:tracePt t="27281" x="5808663" y="2152650"/>
          <p14:tracePt t="27305" x="5857875" y="2190750"/>
          <p14:tracePt t="27331" x="5908675" y="2239963"/>
          <p14:tracePt t="27355" x="5945188" y="2265363"/>
          <p14:tracePt t="27381" x="5983288" y="2314575"/>
          <p14:tracePt t="27383" x="6008688" y="2339975"/>
          <p14:tracePt t="27405" x="6034088" y="2365375"/>
          <p14:tracePt t="27431" x="6057900" y="2390775"/>
          <p14:tracePt t="27433" x="6057900" y="2414588"/>
          <p14:tracePt t="27455" x="6083300" y="2439988"/>
          <p14:tracePt t="27481" x="6096000" y="2452688"/>
          <p14:tracePt t="27505" x="6096000" y="2465388"/>
          <p14:tracePt t="27531" x="6096000" y="2490788"/>
          <p14:tracePt t="27559" x="6096000" y="2503488"/>
          <p14:tracePt t="27618" x="6070600" y="2503488"/>
          <p14:tracePt t="27639" x="6057900" y="2503488"/>
          <p14:tracePt t="27648" x="6021388" y="2503488"/>
          <p14:tracePt t="27658" x="5995988" y="2503488"/>
          <p14:tracePt t="27680" x="5921375" y="2490788"/>
          <p14:tracePt t="27705" x="5832475" y="2490788"/>
          <p14:tracePt t="27730" x="5708650" y="2478088"/>
          <p14:tracePt t="27755" x="5583238" y="2465388"/>
          <p14:tracePt t="27781" x="5383213" y="2465388"/>
          <p14:tracePt t="27805" x="5245100" y="2465388"/>
          <p14:tracePt t="27807" x="5181600" y="2465388"/>
          <p14:tracePt t="27830" x="5057775" y="2465388"/>
          <p14:tracePt t="27856" x="4881563" y="2465388"/>
          <p14:tracePt t="27879" x="4768850" y="2503488"/>
          <p14:tracePt t="27905" x="4694238" y="2516188"/>
          <p14:tracePt t="27930" x="4619625" y="2516188"/>
          <p14:tracePt t="27955" x="4568825" y="2527300"/>
          <p14:tracePt t="27957" x="4543425" y="2527300"/>
          <p14:tracePt t="27980" x="4518025" y="2552700"/>
          <p14:tracePt t="28004" x="4494213" y="2552700"/>
          <p14:tracePt t="28030" x="4456113" y="2565400"/>
          <p14:tracePt t="28055" x="4443413" y="2578100"/>
          <p14:tracePt t="28079" x="4430713" y="2578100"/>
          <p14:tracePt t="28244" x="4443413" y="2578100"/>
          <p14:tracePt t="28256" x="4468813" y="2578100"/>
          <p14:tracePt t="28263" x="4494213" y="2590800"/>
          <p14:tracePt t="28279" x="4518025" y="2603500"/>
          <p14:tracePt t="28282" x="4556125" y="2616200"/>
          <p14:tracePt t="28305" x="4606925" y="2652713"/>
          <p14:tracePt t="28329" x="4656138" y="2665413"/>
          <p14:tracePt t="28354" x="4732338" y="2703513"/>
          <p14:tracePt t="28379" x="4794250" y="2716213"/>
          <p14:tracePt t="28404" x="4919663" y="2765425"/>
          <p14:tracePt t="28429" x="4981575" y="2778125"/>
          <p14:tracePt t="28454" x="5132388" y="2828925"/>
          <p14:tracePt t="28479" x="5232400" y="2865438"/>
          <p14:tracePt t="28503" x="5394325" y="2928938"/>
          <p14:tracePt t="28528" x="5519738" y="3003550"/>
          <p14:tracePt t="28552" x="5595938" y="3054350"/>
          <p14:tracePt t="28577" x="5657850" y="3090863"/>
          <p14:tracePt t="28603" x="5708650" y="3116263"/>
          <p14:tracePt t="28628" x="5719763" y="3141663"/>
          <p14:tracePt t="28653" x="5732463" y="3154363"/>
          <p14:tracePt t="28678" x="5745163" y="3165475"/>
          <p14:tracePt t="28938" x="5719763" y="3190875"/>
          <p14:tracePt t="28945" x="5657850" y="3241675"/>
          <p14:tracePt t="28957" x="5583238" y="3316288"/>
          <p14:tracePt t="28979" x="5407025" y="3490913"/>
          <p14:tracePt t="29003" x="5232400" y="3679825"/>
          <p14:tracePt t="29005" x="5157788" y="3792538"/>
          <p14:tracePt t="29028" x="4981575" y="3929063"/>
          <p14:tracePt t="29052" x="4832350" y="4041775"/>
          <p14:tracePt t="29077" x="4656138" y="4167188"/>
          <p14:tracePt t="29101" x="4556125" y="4192588"/>
          <p14:tracePt t="29126" x="4418013" y="4241800"/>
          <p14:tracePt t="29152" x="4318000" y="4292600"/>
          <p14:tracePt t="29176" x="4230688" y="4330700"/>
          <p14:tracePt t="29201" x="4156075" y="4367213"/>
          <p14:tracePt t="29226" x="4043363" y="4443413"/>
          <p14:tracePt t="29251" x="3979863" y="4479925"/>
          <p14:tracePt t="29276" x="3917950" y="4505325"/>
          <p14:tracePt t="29301" x="3892550" y="4518025"/>
          <p14:tracePt t="29326" x="3817938" y="4579938"/>
          <p14:tracePt t="29351" x="3767138" y="4630738"/>
          <p14:tracePt t="29376" x="3705225" y="4705350"/>
          <p14:tracePt t="29401" x="3654425" y="4756150"/>
          <p14:tracePt t="29426" x="3630613" y="4779963"/>
          <p14:tracePt t="29451" x="3617913" y="4792663"/>
          <p14:tracePt t="29786" x="3592513" y="4779963"/>
          <p14:tracePt t="29796" x="3579813" y="4768850"/>
          <p14:tracePt t="29808" x="3554413" y="4756150"/>
          <p14:tracePt t="29826" x="3541713" y="4730750"/>
          <p14:tracePt t="29851" x="3492500" y="4667250"/>
          <p14:tracePt t="29876" x="3467100" y="4630738"/>
          <p14:tracePt t="29901" x="3441700" y="4605338"/>
          <p14:tracePt t="29926" x="3405188" y="4579938"/>
          <p14:tracePt t="29950" x="3392488" y="4567238"/>
          <p14:tracePt t="29975" x="3379788" y="4567238"/>
          <p14:tracePt t="29976" x="3379788" y="4554538"/>
          <p14:tracePt t="30000" x="3367088" y="4543425"/>
          <p14:tracePt t="30025" x="3354388" y="4530725"/>
          <p14:tracePt t="30072" x="3341688" y="4530725"/>
          <p14:tracePt t="30103" x="3341688" y="4518025"/>
          <p14:tracePt t="30183" x="3341688" y="4505325"/>
          <p14:tracePt t="30222" x="3341688" y="4492625"/>
          <p14:tracePt t="30292" x="3354388" y="4479925"/>
          <p14:tracePt t="30312" x="3367088" y="4479925"/>
          <p14:tracePt t="30342" x="3379788" y="4467225"/>
          <p14:tracePt t="30363" x="3392488" y="4467225"/>
          <p14:tracePt t="30371" x="3405188" y="4467225"/>
          <p14:tracePt t="30381" x="3417888" y="4454525"/>
          <p14:tracePt t="30402" x="3467100" y="4443413"/>
          <p14:tracePt t="30427" x="3505200" y="4430713"/>
          <p14:tracePt t="30452" x="3554413" y="4430713"/>
          <p14:tracePt t="30454" x="3567113" y="4430713"/>
          <p14:tracePt t="30477" x="3617913" y="4430713"/>
          <p14:tracePt t="30501" x="3654425" y="4430713"/>
          <p14:tracePt t="30526" x="3667125" y="4430713"/>
          <p14:tracePt t="30552" x="3679825" y="4430713"/>
          <p14:tracePt t="30579" x="3692525" y="4443413"/>
          <p14:tracePt t="30658" x="3692525" y="4454525"/>
          <p14:tracePt t="30738" x="3692525" y="4467225"/>
          <p14:tracePt t="30817" x="3692525" y="4479925"/>
          <p14:tracePt t="30866" x="3705225" y="4492625"/>
          <p14:tracePt t="30886" x="3705225" y="4505325"/>
          <p14:tracePt t="30906" x="3717925" y="4505325"/>
          <p14:tracePt t="30928" x="3730625" y="4505325"/>
          <p14:tracePt t="30935" x="3743325" y="4505325"/>
          <p14:tracePt t="30956" x="3756025" y="4505325"/>
          <p14:tracePt t="30977" x="3767138" y="4505325"/>
          <p14:tracePt t="31005" x="3779838" y="4505325"/>
          <p14:tracePt t="31026" x="3792538" y="4505325"/>
          <p14:tracePt t="31051" x="3805238" y="4505325"/>
          <p14:tracePt t="31084" x="3817938" y="4505325"/>
          <p14:tracePt t="31163" x="3830638" y="4505325"/>
          <p14:tracePt t="31203" x="3843338" y="4492625"/>
          <p14:tracePt t="31282" x="3856038" y="4492625"/>
          <p14:tracePt t="31727" x="3867150" y="4492625"/>
          <p14:tracePt t="31748" x="3879850" y="4479925"/>
          <p14:tracePt t="31768" x="3892550" y="4479925"/>
          <p14:tracePt t="31776" x="3905250" y="4479925"/>
          <p14:tracePt t="31837" x="3917950" y="4479925"/>
          <p14:tracePt t="31916" x="3930650" y="4479925"/>
          <p14:tracePt t="31985" x="3943350" y="4479925"/>
          <p14:tracePt t="32005" x="3956050" y="4479925"/>
          <p14:tracePt t="32055" x="3968750" y="4479925"/>
          <p14:tracePt t="32114" x="3979863" y="4479925"/>
          <p14:tracePt t="32167" x="3992563" y="4479925"/>
          <p14:tracePt t="32194" x="4005263" y="4479925"/>
          <p14:tracePt t="32263" x="4017963" y="4479925"/>
          <p14:tracePt t="32344" x="4030663" y="4479925"/>
          <p14:tracePt t="32540" x="4043363" y="4479925"/>
          <p14:tracePt t="32590" x="4056063" y="4479925"/>
          <p14:tracePt t="32648" x="4068763" y="4479925"/>
          <p14:tracePt t="32669" x="4081463" y="4479925"/>
          <p14:tracePt t="32688" x="4105275" y="4479925"/>
          <p14:tracePt t="32708" x="4117975" y="4467225"/>
          <p14:tracePt t="32723" x="4143375" y="4467225"/>
          <p14:tracePt t="32750" x="4192588" y="4467225"/>
          <p14:tracePt t="32774" x="4243388" y="4467225"/>
          <p14:tracePt t="32799" x="4318000" y="4467225"/>
          <p14:tracePt t="32824" x="4381500" y="4467225"/>
          <p14:tracePt t="32849" x="4456113" y="4467225"/>
          <p14:tracePt t="32874" x="4494213" y="4467225"/>
          <p14:tracePt t="32876" x="4518025" y="4467225"/>
          <p14:tracePt t="32899" x="4543425" y="4467225"/>
          <p14:tracePt t="32924" x="4568825" y="4467225"/>
          <p14:tracePt t="32926" x="4581525" y="4467225"/>
          <p14:tracePt t="32956" x="4594225" y="4467225"/>
          <p14:tracePt t="33198" x="4594225" y="4454525"/>
          <p14:tracePt t="33224" x="4606925" y="4454525"/>
          <p14:tracePt t="33233" x="4619625" y="4454525"/>
          <p14:tracePt t="33253" x="4630738" y="4454525"/>
          <p14:tracePt t="33274" x="4643438" y="4454525"/>
          <p14:tracePt t="33299" x="4668838" y="4454525"/>
          <p14:tracePt t="33323" x="4706938" y="4454525"/>
          <p14:tracePt t="33348" x="4719638" y="4454525"/>
          <p14:tracePt t="33373" x="4732338" y="4454525"/>
          <p14:tracePt t="33398" x="4756150" y="4454525"/>
          <p14:tracePt t="33433" x="4768850" y="4454525"/>
          <p14:tracePt t="33501" x="4781550" y="4454525"/>
          <p14:tracePt t="35024" x="4781550" y="4467225"/>
          <p14:tracePt t="35094" x="4794250" y="4479925"/>
          <p14:tracePt t="35103" x="4806950" y="4479925"/>
          <p14:tracePt t="35127" x="4819650" y="4492625"/>
          <p14:tracePt t="35147" x="4856163" y="4505325"/>
          <p14:tracePt t="35171" x="4881563" y="4505325"/>
          <p14:tracePt t="35196" x="4906963" y="4518025"/>
          <p14:tracePt t="35222" x="4919663" y="4518025"/>
          <p14:tracePt t="35501" x="4956175" y="4518025"/>
          <p14:tracePt t="35513" x="5019675" y="4530725"/>
          <p14:tracePt t="35523" x="5106988" y="4543425"/>
          <p14:tracePt t="35546" x="5281613" y="4554538"/>
          <p14:tracePt t="35571" x="5595938" y="4579938"/>
          <p14:tracePt t="35596" x="5770563" y="4592638"/>
          <p14:tracePt t="35621" x="6008688" y="4618038"/>
          <p14:tracePt t="35646" x="6108700" y="4630738"/>
          <p14:tracePt t="35672" x="6208713" y="4667250"/>
          <p14:tracePt t="35696" x="6259513" y="4692650"/>
          <p14:tracePt t="35721" x="6321425" y="4718050"/>
          <p14:tracePt t="35745" x="6346825" y="4730750"/>
          <p14:tracePt t="35771" x="6370638" y="4743450"/>
          <p14:tracePt t="35797" x="6383338" y="4756150"/>
          <p14:tracePt t="35847" x="6383338" y="4768850"/>
          <p14:tracePt t="35857" x="6396038" y="4768850"/>
          <p14:tracePt t="35887" x="6396038" y="4779963"/>
          <p14:tracePt t="35946" x="6408738" y="4779963"/>
          <p14:tracePt t="35988" x="6421438" y="4792663"/>
          <p14:tracePt t="36543" x="6421438" y="4805363"/>
          <p14:tracePt t="37018" x="6421438" y="4818063"/>
          <p14:tracePt t="37204" x="6421438" y="4830763"/>
          <p14:tracePt t="37333" x="6421438" y="4843463"/>
          <p14:tracePt t="37363" x="6408738" y="4843463"/>
          <p14:tracePt t="37442" x="6396038" y="4856163"/>
          <p14:tracePt t="37470" x="6383338" y="4856163"/>
          <p14:tracePt t="37511" x="6370638" y="4856163"/>
          <p14:tracePt t="37550" x="6359525" y="4868863"/>
          <p14:tracePt t="37580" x="6346825" y="4868863"/>
          <p14:tracePt t="37600" x="6334125" y="4868863"/>
          <p14:tracePt t="37623" x="6321425" y="4868863"/>
          <p14:tracePt t="37653" x="6308725" y="4868863"/>
          <p14:tracePt t="37661" x="6296025" y="4868863"/>
          <p14:tracePt t="37669" x="6283325" y="4868863"/>
          <p14:tracePt t="37694" x="6234113" y="4879975"/>
          <p14:tracePt t="37719" x="6157913" y="4879975"/>
          <p14:tracePt t="37743" x="6096000" y="4879975"/>
          <p14:tracePt t="37769" x="6045200" y="4879975"/>
          <p14:tracePt t="37793" x="5995988" y="4879975"/>
          <p14:tracePt t="37819" x="5932488" y="4879975"/>
          <p14:tracePt t="37843" x="5895975" y="4868863"/>
          <p14:tracePt t="37868" x="5857875" y="4868863"/>
          <p14:tracePt t="37893" x="5832475" y="4868863"/>
          <p14:tracePt t="37919" x="5808663" y="4868863"/>
          <p14:tracePt t="37943" x="5808663" y="4856163"/>
          <p14:tracePt t="37968" x="5795963" y="4856163"/>
          <p14:tracePt t="37996" x="5783263" y="4856163"/>
          <p14:tracePt t="38055" x="5783263" y="4843463"/>
          <p14:tracePt t="38065" x="5770563" y="4843463"/>
          <p14:tracePt t="38135" x="5770563" y="4830763"/>
          <p14:tracePt t="38421" x="5770563" y="4818063"/>
          <p14:tracePt t="38787" x="5770563" y="4805363"/>
          <p14:tracePt t="39302" x="5770563" y="4792663"/>
          <p14:tracePt t="39662" x="5770563" y="4779963"/>
          <p14:tracePt t="39977" x="5783263" y="4779963"/>
          <p14:tracePt t="40066" x="5795963" y="4779963"/>
          <p14:tracePt t="40115" x="5808663" y="4779963"/>
          <p14:tracePt t="40125" x="5821363" y="4779963"/>
          <p14:tracePt t="40155" x="5832475" y="4779963"/>
          <p14:tracePt t="40166" x="5845175" y="4779963"/>
          <p14:tracePt t="40191" x="5857875" y="4779963"/>
          <p14:tracePt t="40215" x="5870575" y="4779963"/>
          <p14:tracePt t="40240" x="5883275" y="4779963"/>
          <p14:tracePt t="40266" x="5895975" y="4779963"/>
          <p14:tracePt t="40290" x="5921375" y="4779963"/>
          <p14:tracePt t="40315" x="5932488" y="4779963"/>
          <p14:tracePt t="40340" x="5945188" y="4779963"/>
          <p14:tracePt t="40365" x="5983288" y="4792663"/>
          <p14:tracePt t="40391" x="6008688" y="4792663"/>
          <p14:tracePt t="40393" x="6021388" y="4792663"/>
          <p14:tracePt t="40415" x="6057900" y="4792663"/>
          <p14:tracePt t="40440" x="6108700" y="4805363"/>
          <p14:tracePt t="40465" x="6183313" y="4830763"/>
          <p14:tracePt t="40491" x="6234113" y="4843463"/>
          <p14:tracePt t="40515" x="6259513" y="4856163"/>
          <p14:tracePt t="40541" x="6283325" y="4868863"/>
          <p14:tracePt t="40565" x="6308725" y="4879975"/>
          <p14:tracePt t="40600" x="6321425" y="4879975"/>
          <p14:tracePt t="40769" x="6321425" y="4892675"/>
          <p14:tracePt t="41184" x="6308725" y="4892675"/>
          <p14:tracePt t="41224" x="6296025" y="4892675"/>
          <p14:tracePt t="41234" x="6296025" y="4905375"/>
          <p14:tracePt t="41296" x="6283325" y="4905375"/>
          <p14:tracePt t="41333" x="6270625" y="4905375"/>
          <p14:tracePt t="41353" x="6259513" y="4905375"/>
          <p14:tracePt t="41365" x="6246813" y="4905375"/>
          <p14:tracePt t="41389" x="6234113" y="4905375"/>
          <p14:tracePt t="41414" x="6196013" y="4905375"/>
          <p14:tracePt t="41439" x="6157913" y="4905375"/>
          <p14:tracePt t="41464" x="6121400" y="4905375"/>
          <p14:tracePt t="41489" x="6108700" y="4905375"/>
          <p14:tracePt t="41491" x="6096000" y="4905375"/>
          <p14:tracePt t="41514" x="6083300" y="4905375"/>
          <p14:tracePt t="41539" x="6057900" y="4905375"/>
          <p14:tracePt t="41564" x="6034088" y="4905375"/>
          <p14:tracePt t="41590" x="6008688" y="4905375"/>
          <p14:tracePt t="41614" x="5983288" y="4905375"/>
          <p14:tracePt t="41639" x="5970588" y="4892675"/>
          <p14:tracePt t="41641" x="5957888" y="4892675"/>
          <p14:tracePt t="41664" x="5932488" y="4892675"/>
          <p14:tracePt t="41689" x="5921375" y="4892675"/>
          <p14:tracePt t="41714" x="5908675" y="4892675"/>
          <p14:tracePt t="41739" x="5883275" y="4879975"/>
          <p14:tracePt t="41764" x="5870575" y="4879975"/>
          <p14:tracePt t="41789" x="5857875" y="4879975"/>
          <p14:tracePt t="41814" x="5845175" y="4879975"/>
          <p14:tracePt t="41838" x="5832475" y="4879975"/>
          <p14:tracePt t="41868" x="5821363" y="4879975"/>
          <p14:tracePt t="42027" x="5821363" y="4868863"/>
          <p14:tracePt t="42353" x="5821363" y="4856163"/>
          <p14:tracePt t="43444" x="5808663" y="4856163"/>
          <p14:tracePt t="43514" x="5795963" y="4843463"/>
          <p14:tracePt t="43523" x="5783263" y="4843463"/>
          <p14:tracePt t="43536" x="5770563" y="4843463"/>
          <p14:tracePt t="43562" x="5732463" y="4818063"/>
          <p14:tracePt t="43564" x="5695950" y="4792663"/>
          <p14:tracePt t="43587" x="5607050" y="4743450"/>
          <p14:tracePt t="43613" x="5394325" y="4605338"/>
          <p14:tracePt t="43637" x="5257800" y="4518025"/>
          <p14:tracePt t="43663" x="5119688" y="4405313"/>
          <p14:tracePt t="43687" x="5006975" y="4330700"/>
          <p14:tracePt t="43712" x="4919663" y="4230688"/>
          <p14:tracePt t="43736" x="4868863" y="4192588"/>
          <p14:tracePt t="43739" x="4868863" y="4167188"/>
          <p14:tracePt t="43762" x="4843463" y="4167188"/>
          <p14:tracePt t="43787" x="4843463" y="4154488"/>
          <p14:tracePt t="43977" x="4819650" y="4129088"/>
          <p14:tracePt t="43990" x="4756150" y="4067175"/>
          <p14:tracePt t="44000" x="4630738" y="3941763"/>
          <p14:tracePt t="44010" x="4468813" y="3779838"/>
          <p14:tracePt t="44036" x="3892550" y="3290888"/>
          <p14:tracePt t="44039" x="3605213" y="3054350"/>
          <p14:tracePt t="44060" x="3028950" y="2565400"/>
          <p14:tracePt t="44085" x="2641600" y="2252663"/>
          <p14:tracePt t="44110" x="2365375" y="2052638"/>
          <p14:tracePt t="44135" x="2339975" y="2039938"/>
          <p14:tracePt t="44314" x="2303463" y="2001838"/>
          <p14:tracePt t="44326" x="2228850" y="1927225"/>
          <p14:tracePt t="44337" x="2116138" y="1839913"/>
          <p14:tracePt t="44361" x="1714500" y="1489075"/>
          <p14:tracePt t="44386" x="1127125" y="889000"/>
          <p14:tracePt t="44388" x="763588" y="538163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DBE6E-A088-3600-E389-8CBD71A80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3F944D-00A7-E68F-2340-11317E57C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RESULTS (Cont’d)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DD762-3430-8106-219D-0C0851ED6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6D676A-3CD1-49CF-B84F-F142F235DBAA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1394BE3-D64E-0207-BCF7-A649237B4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DED92D-50E8-AC82-4C56-2B079C2160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EDD010-0DBA-DB2B-2F81-2DCA6AA9E213}"/>
              </a:ext>
            </a:extLst>
          </p:cNvPr>
          <p:cNvSpPr txBox="1">
            <a:spLocks/>
          </p:cNvSpPr>
          <p:nvPr/>
        </p:nvSpPr>
        <p:spPr>
          <a:xfrm>
            <a:off x="6236220" y="1028036"/>
            <a:ext cx="5585460" cy="5107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600" dirty="0">
                <a:latin typeface="Aptos" panose="020B0004020202020204" pitchFamily="34" charset="0"/>
              </a:rPr>
              <a:t>“It will also be necessary to know if the school has health professionals in their sick-bay or clinic, 24/7, who have the knowledge and expertise (as well as medications and devices), to act as responders if there is severe asthma exacerbation.” (P18)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“The school must be affiliated with a nearby hospital where they can rush the students to, in cases of emergency like status asthmaticus.” (P1)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“Boarding schools should have facilities such as clean and well-ventilated dormitories, classrooms, and common areas to reduce exposure to triggers such as dust, molds, and pet dander.” (P3)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“It is also important for schools to have clear communication with parents or guardians about their child's asthma care plan, medication requirements, and emergency contact information.” (P3)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“They should have trained staff who are familiar with asthma management, including recognizing symptoms, administering medication, and responding to emergencies.” (P3)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FE680B-F797-E491-32B0-70E8E8D5B78B}"/>
              </a:ext>
            </a:extLst>
          </p:cNvPr>
          <p:cNvSpPr txBox="1">
            <a:spLocks/>
          </p:cNvSpPr>
          <p:nvPr/>
        </p:nvSpPr>
        <p:spPr>
          <a:xfrm>
            <a:off x="396240" y="982648"/>
            <a:ext cx="5585460" cy="4927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Facilities necessary for boarding schools to cater for students with asthma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Adequate and functional on-site medical facilities with round-the-clock availability of health professionals e.g., nurses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Effective referral system for severe emergencies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Measures to minimise exposure to environmental triggers, dust, pollen, cold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Collaboration and communication between parents, school guardian, and the child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Training for staff and students to recognise asthma signs and help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3FAC19-4782-89BF-3042-F7751A4975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4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33"/>
    </mc:Choice>
    <mc:Fallback>
      <p:transition spd="slow" advTm="51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584" x="3394075" y="6224588"/>
          <p14:tracePt t="29806" x="2478088" y="6657975"/>
          <p14:tracePt t="29826" x="2590800" y="6407150"/>
          <p14:tracePt t="29851" x="2690813" y="6181725"/>
          <p14:tracePt t="29876" x="2841625" y="5843588"/>
          <p14:tracePt t="29900" x="2967038" y="5630863"/>
          <p14:tracePt t="29925" x="3103563" y="5318125"/>
          <p14:tracePt t="29953" x="3267075" y="5030788"/>
          <p14:tracePt t="29976" x="3379788" y="4818063"/>
          <p14:tracePt t="30000" x="3517900" y="4630738"/>
          <p14:tracePt t="30026" x="3679825" y="4443413"/>
          <p14:tracePt t="30051" x="3756025" y="4354513"/>
          <p14:tracePt t="30076" x="3843338" y="4292600"/>
          <p14:tracePt t="30101" x="3867150" y="4292600"/>
          <p14:tracePt t="30468" x="3917950" y="4267200"/>
          <p14:tracePt t="30479" x="3992563" y="4217988"/>
          <p14:tracePt t="30500" x="4143375" y="4092575"/>
          <p14:tracePt t="30526" x="4406900" y="3941763"/>
          <p14:tracePt t="30550" x="4556125" y="3816350"/>
          <p14:tracePt t="30575" x="4706938" y="3741738"/>
          <p14:tracePt t="30600" x="4856163" y="3616325"/>
          <p14:tracePt t="30625" x="4906963" y="3567113"/>
          <p14:tracePt t="30650" x="4981575" y="3490913"/>
          <p14:tracePt t="30675" x="5032375" y="3390900"/>
          <p14:tracePt t="30700" x="5057775" y="3316288"/>
          <p14:tracePt t="30725" x="5068888" y="3141663"/>
          <p14:tracePt t="30750" x="5068888" y="3016250"/>
          <p14:tracePt t="30753" x="5068888" y="2952750"/>
          <p14:tracePt t="30776" x="5068888" y="2816225"/>
          <p14:tracePt t="30800" x="5081588" y="2716213"/>
          <p14:tracePt t="30802" x="5081588" y="2678113"/>
          <p14:tracePt t="30825" x="5094288" y="2616200"/>
          <p14:tracePt t="30850" x="5094288" y="2590800"/>
          <p14:tracePt t="30875" x="5094288" y="2578100"/>
          <p14:tracePt t="30899" x="5094288" y="2565400"/>
          <p14:tracePt t="31140" x="5094288" y="2540000"/>
          <p14:tracePt t="31150" x="5094288" y="2503488"/>
          <p14:tracePt t="31160" x="5094288" y="2465388"/>
          <p14:tracePt t="31174" x="5094288" y="2427288"/>
          <p14:tracePt t="31199" x="5119688" y="2352675"/>
          <p14:tracePt t="31224" x="5157788" y="2252663"/>
          <p14:tracePt t="31250" x="5232400" y="2165350"/>
          <p14:tracePt t="31274" x="5294313" y="2127250"/>
          <p14:tracePt t="31299" x="5383213" y="2078038"/>
          <p14:tracePt t="31324" x="5419725" y="2039938"/>
          <p14:tracePt t="31350" x="5470525" y="2001838"/>
          <p14:tracePt t="31376" x="5470525" y="1989138"/>
          <p14:tracePt t="31378" x="5483225" y="1989138"/>
          <p14:tracePt t="31399" x="5495925" y="1978025"/>
          <p14:tracePt t="31425" x="5495925" y="1965325"/>
          <p14:tracePt t="31449" x="5495925" y="1952625"/>
          <p14:tracePt t="31555" x="5495925" y="1965325"/>
          <p14:tracePt t="31575" x="5495925" y="1978025"/>
          <p14:tracePt t="31605" x="5495925" y="1989138"/>
          <p14:tracePt t="31625" x="5495925" y="2001838"/>
          <p14:tracePt t="31655" x="5495925" y="2014538"/>
          <p14:tracePt t="31664" x="5495925" y="2027238"/>
          <p14:tracePt t="31694" x="5495925" y="2039938"/>
          <p14:tracePt t="31724" x="5495925" y="2052638"/>
          <p14:tracePt t="31743" x="5495925" y="2065338"/>
          <p14:tracePt t="31763" x="5495925" y="2078038"/>
          <p14:tracePt t="31775" x="5483225" y="2078038"/>
          <p14:tracePt t="31799" x="5483225" y="2089150"/>
          <p14:tracePt t="31824" x="5483225" y="2101850"/>
          <p14:tracePt t="31848" x="5483225" y="2114550"/>
          <p14:tracePt t="31873" x="5470525" y="2139950"/>
          <p14:tracePt t="31898" x="5470525" y="2152650"/>
          <p14:tracePt t="31924" x="5457825" y="2190750"/>
          <p14:tracePt t="31948" x="5457825" y="2214563"/>
          <p14:tracePt t="31974" x="5445125" y="2227263"/>
          <p14:tracePt t="31999" x="5445125" y="2239963"/>
          <p14:tracePt t="32023" x="5432425" y="2239963"/>
          <p14:tracePt t="32048" x="5432425" y="2252663"/>
          <p14:tracePt t="32073" x="5432425" y="2265363"/>
          <p14:tracePt t="32140" x="5432425" y="2278063"/>
          <p14:tracePt t="32179" x="5432425" y="2290763"/>
          <p14:tracePt t="32209" x="5432425" y="2303463"/>
          <p14:tracePt t="32219" x="5432425" y="2314575"/>
          <p14:tracePt t="32229" x="5432425" y="2327275"/>
          <p14:tracePt t="32248" x="5432425" y="2339975"/>
          <p14:tracePt t="32274" x="5432425" y="2390775"/>
          <p14:tracePt t="32299" x="5445125" y="2452688"/>
          <p14:tracePt t="32324" x="5445125" y="2490788"/>
          <p14:tracePt t="32349" x="5445125" y="2540000"/>
          <p14:tracePt t="32375" x="5457825" y="2565400"/>
          <p14:tracePt t="32398" x="5457825" y="2578100"/>
          <p14:tracePt t="32424" x="5457825" y="2603500"/>
          <p14:tracePt t="32448" x="5457825" y="2616200"/>
          <p14:tracePt t="32784" x="5457825" y="2627313"/>
          <p14:tracePt t="32804" x="5470525" y="2640013"/>
          <p14:tracePt t="32828" x="5470525" y="2652713"/>
          <p14:tracePt t="32902" x="5470525" y="2665413"/>
          <p14:tracePt t="32972" x="5470525" y="2678113"/>
          <p14:tracePt t="33061" x="5483225" y="2665413"/>
          <p14:tracePt t="33074" x="5483225" y="2652713"/>
          <p14:tracePt t="33082" x="5483225" y="2640013"/>
          <p14:tracePt t="33097" x="5495925" y="2603500"/>
          <p14:tracePt t="33122" x="5545138" y="2527300"/>
          <p14:tracePt t="33147" x="5595938" y="2452688"/>
          <p14:tracePt t="33173" x="5708650" y="2352675"/>
          <p14:tracePt t="33197" x="5783263" y="2314575"/>
          <p14:tracePt t="33222" x="5832475" y="2303463"/>
          <p14:tracePt t="33247" x="5845175" y="2290763"/>
          <p14:tracePt t="33272" x="5870575" y="2290763"/>
          <p14:tracePt t="33297" x="5883275" y="2278063"/>
          <p14:tracePt t="33322" x="5895975" y="2278063"/>
          <p14:tracePt t="33347" x="5932488" y="2278063"/>
          <p14:tracePt t="33373" x="5945188" y="2278063"/>
          <p14:tracePt t="33398" x="5945188" y="2290763"/>
          <p14:tracePt t="33427" x="5945188" y="2303463"/>
          <p14:tracePt t="33448" x="5945188" y="2314575"/>
          <p14:tracePt t="33497" x="5945188" y="2327275"/>
          <p14:tracePt t="33527" x="5932488" y="2339975"/>
          <p14:tracePt t="33547" x="5921375" y="2352675"/>
          <p14:tracePt t="33558" x="5908675" y="2365375"/>
          <p14:tracePt t="33576" x="5895975" y="2365375"/>
          <p14:tracePt t="33596" x="5883275" y="2378075"/>
          <p14:tracePt t="33621" x="5857875" y="2378075"/>
          <p14:tracePt t="33647" x="5770563" y="2403475"/>
          <p14:tracePt t="33671" x="5708650" y="2414588"/>
          <p14:tracePt t="33674" x="5683250" y="2414588"/>
          <p14:tracePt t="33696" x="5632450" y="2439988"/>
          <p14:tracePt t="33721" x="5595938" y="2452688"/>
          <p14:tracePt t="33746" x="5557838" y="2478088"/>
          <p14:tracePt t="33771" x="5532438" y="2490788"/>
          <p14:tracePt t="33774" x="5532438" y="2503488"/>
          <p14:tracePt t="33796" x="5519738" y="2516188"/>
          <p14:tracePt t="33822" x="5507038" y="2527300"/>
          <p14:tracePt t="33823" x="5495925" y="2527300"/>
          <p14:tracePt t="33846" x="5495925" y="2552700"/>
          <p14:tracePt t="33871" x="5495925" y="2565400"/>
          <p14:tracePt t="33896" x="5495925" y="2578100"/>
          <p14:tracePt t="33922" x="5495925" y="2603500"/>
          <p14:tracePt t="33946" x="5495925" y="2616200"/>
          <p14:tracePt t="33972" x="5495925" y="2627313"/>
          <p14:tracePt t="33995" x="5495925" y="2640013"/>
          <p14:tracePt t="34022" x="5507038" y="2652713"/>
          <p14:tracePt t="34046" x="5519738" y="2652713"/>
          <p14:tracePt t="34072" x="5545138" y="2665413"/>
          <p14:tracePt t="34096" x="5570538" y="2678113"/>
          <p14:tracePt t="34122" x="5607050" y="2703513"/>
          <p14:tracePt t="34145" x="5657850" y="2716213"/>
          <p14:tracePt t="34171" x="5695950" y="2740025"/>
          <p14:tracePt t="34196" x="5719763" y="2752725"/>
          <p14:tracePt t="34221" x="5732463" y="2765425"/>
          <p14:tracePt t="34223" x="5745163" y="2778125"/>
          <p14:tracePt t="34246" x="5757863" y="2790825"/>
          <p14:tracePt t="34270" x="5757863" y="2803525"/>
          <p14:tracePt t="34296" x="5770563" y="2816225"/>
          <p14:tracePt t="34298" x="5783263" y="2816225"/>
          <p14:tracePt t="34321" x="5783263" y="2828925"/>
          <p14:tracePt t="34346" x="5783263" y="2840038"/>
          <p14:tracePt t="34371" x="5795963" y="2840038"/>
          <p14:tracePt t="34394" x="5795963" y="2852738"/>
          <p14:tracePt t="34436" x="5795963" y="2865438"/>
          <p14:tracePt t="34497" x="5795963" y="2878138"/>
          <p14:tracePt t="34515" x="5795963" y="2890838"/>
          <p14:tracePt t="34555" x="5795963" y="2903538"/>
          <p14:tracePt t="34594" x="5795963" y="2916238"/>
          <p14:tracePt t="34624" x="5795963" y="2928938"/>
          <p14:tracePt t="34644" x="5795963" y="2941638"/>
          <p14:tracePt t="34686" x="5795963" y="2952750"/>
          <p14:tracePt t="34713" x="5795963" y="2965450"/>
          <p14:tracePt t="34744" x="5795963" y="2978150"/>
          <p14:tracePt t="34756" x="5783263" y="2990850"/>
          <p14:tracePt t="34769" x="5770563" y="2990850"/>
          <p14:tracePt t="34794" x="5757863" y="3003550"/>
          <p14:tracePt t="34820" x="5745163" y="3016250"/>
          <p14:tracePt t="34822" x="5745163" y="3028950"/>
          <p14:tracePt t="34846" x="5708650" y="3041650"/>
          <p14:tracePt t="34870" x="5683250" y="3065463"/>
          <p14:tracePt t="34872" x="5657850" y="3090863"/>
          <p14:tracePt t="34895" x="5632450" y="3103563"/>
          <p14:tracePt t="34920" x="5619750" y="3116263"/>
          <p14:tracePt t="34945" x="5607050" y="3141663"/>
          <p14:tracePt t="34969" x="5595938" y="3141663"/>
          <p14:tracePt t="34995" x="5583238" y="3165475"/>
          <p14:tracePt t="35021" x="5570538" y="3178175"/>
          <p14:tracePt t="35061" x="5557838" y="3178175"/>
          <p14:tracePt t="35090" x="5557838" y="3190875"/>
          <p14:tracePt t="35139" x="5545138" y="3190875"/>
          <p14:tracePt t="35188" x="5545138" y="3203575"/>
          <p14:tracePt t="35218" x="5532438" y="3203575"/>
          <p14:tracePt t="35269" x="5519738" y="3203575"/>
          <p14:tracePt t="35327" x="5519738" y="3216275"/>
          <p14:tracePt t="36567" x="5507038" y="3216275"/>
          <p14:tracePt t="36648" x="5495925" y="3216275"/>
          <p14:tracePt t="36656" x="5483225" y="3216275"/>
          <p14:tracePt t="36668" x="5470525" y="3216275"/>
          <p14:tracePt t="36693" x="5407025" y="3216275"/>
          <p14:tracePt t="36695" x="5370513" y="3203575"/>
          <p14:tracePt t="36718" x="5294313" y="3190875"/>
          <p14:tracePt t="36743" x="5245100" y="3178175"/>
          <p14:tracePt t="36745" x="5219700" y="3165475"/>
          <p14:tracePt t="36768" x="5157788" y="3154363"/>
          <p14:tracePt t="36793" x="5132388" y="3154363"/>
          <p14:tracePt t="36818" x="5119688" y="3141663"/>
          <p14:tracePt t="37022" x="5068888" y="3141663"/>
          <p14:tracePt t="37035" x="4981575" y="3128963"/>
          <p14:tracePt t="37044" x="4868863" y="3116263"/>
          <p14:tracePt t="37068" x="4530725" y="3116263"/>
          <p14:tracePt t="37093" x="4030663" y="3116263"/>
          <p14:tracePt t="37117" x="3756025" y="3141663"/>
          <p14:tracePt t="37143" x="3467100" y="3165475"/>
          <p14:tracePt t="37168" x="3354388" y="3178175"/>
          <p14:tracePt t="37170" x="3317875" y="3178175"/>
          <p14:tracePt t="37193" x="3292475" y="3178175"/>
          <p14:tracePt t="37195" x="3267075" y="3178175"/>
          <p14:tracePt t="37217" x="3216275" y="3178175"/>
          <p14:tracePt t="37242" x="3167063" y="3178175"/>
          <p14:tracePt t="37267" x="3141663" y="3178175"/>
          <p14:tracePt t="37292" x="3103563" y="3178175"/>
          <p14:tracePt t="37318" x="3067050" y="3165475"/>
          <p14:tracePt t="37319" x="3054350" y="3165475"/>
          <p14:tracePt t="37342" x="3016250" y="3165475"/>
          <p14:tracePt t="37368" x="2967038" y="3154363"/>
          <p14:tracePt t="37393" x="2928938" y="3154363"/>
          <p14:tracePt t="37416" x="2879725" y="3154363"/>
          <p14:tracePt t="37441" x="2854325" y="3154363"/>
          <p14:tracePt t="37466" x="2841625" y="3141663"/>
          <p14:tracePt t="37491" x="2828925" y="3141663"/>
          <p14:tracePt t="37516" x="2816225" y="3141663"/>
          <p14:tracePt t="37541" x="2816225" y="3128963"/>
          <p14:tracePt t="38142" x="2828925" y="3128963"/>
          <p14:tracePt t="38191" x="2828925" y="3116263"/>
          <p14:tracePt t="38210" x="2841625" y="3116263"/>
          <p14:tracePt t="38226" x="2854325" y="3116263"/>
          <p14:tracePt t="38242" x="2916238" y="3116263"/>
          <p14:tracePt t="38266" x="3003550" y="3116263"/>
          <p14:tracePt t="38291" x="3154363" y="3128963"/>
          <p14:tracePt t="38316" x="3267075" y="3141663"/>
          <p14:tracePt t="38343" x="3441700" y="3154363"/>
          <p14:tracePt t="38366" x="3517900" y="3165475"/>
          <p14:tracePt t="38368" x="3554413" y="3165475"/>
          <p14:tracePt t="38393" x="3605213" y="3165475"/>
          <p14:tracePt t="38416" x="3654425" y="3165475"/>
          <p14:tracePt t="38441" x="3730625" y="3178175"/>
          <p14:tracePt t="38466" x="3756025" y="3178175"/>
          <p14:tracePt t="38468" x="3767138" y="3178175"/>
          <p14:tracePt t="38491" x="3792538" y="3178175"/>
          <p14:tracePt t="38516" x="3805238" y="3178175"/>
          <p14:tracePt t="38541" x="3817938" y="3178175"/>
          <p14:tracePt t="38566" x="3843338" y="3178175"/>
          <p14:tracePt t="38597" x="3856038" y="3178175"/>
          <p14:tracePt t="38636" x="3867150" y="3178175"/>
          <p14:tracePt t="38675" x="3879850" y="3178175"/>
          <p14:tracePt t="38698" x="3892550" y="3178175"/>
          <p14:tracePt t="38706" x="3905250" y="3178175"/>
          <p14:tracePt t="38726" x="3930650" y="3190875"/>
          <p14:tracePt t="38740" x="3943350" y="3190875"/>
          <p14:tracePt t="38766" x="4005263" y="3203575"/>
          <p14:tracePt t="38791" x="4056063" y="3203575"/>
          <p14:tracePt t="38816" x="4130675" y="3216275"/>
          <p14:tracePt t="38840" x="4192588" y="3228975"/>
          <p14:tracePt t="38866" x="4256088" y="3241675"/>
          <p14:tracePt t="38891" x="4305300" y="3241675"/>
          <p14:tracePt t="38893" x="4318000" y="3241675"/>
          <p14:tracePt t="38915" x="4343400" y="3241675"/>
          <p14:tracePt t="38940" x="4368800" y="3241675"/>
          <p14:tracePt t="38965" x="4394200" y="3241675"/>
          <p14:tracePt t="38992" x="4406900" y="3241675"/>
          <p14:tracePt t="39015" x="4418013" y="3241675"/>
          <p14:tracePt t="39040" x="4430713" y="3241675"/>
          <p14:tracePt t="39072" x="4443413" y="3241675"/>
          <p14:tracePt t="39101" x="4456113" y="3241675"/>
          <p14:tracePt t="39181" x="4468813" y="3241675"/>
          <p14:tracePt t="39220" x="4481513" y="3241675"/>
          <p14:tracePt t="39241" x="4506913" y="3241675"/>
          <p14:tracePt t="39262" x="4518025" y="3228975"/>
          <p14:tracePt t="39270" x="4530725" y="3228975"/>
          <p14:tracePt t="39291" x="4556125" y="3228975"/>
          <p14:tracePt t="39315" x="4568825" y="3216275"/>
          <p14:tracePt t="39340" x="4594225" y="3216275"/>
          <p14:tracePt t="39365" x="4606925" y="3216275"/>
          <p14:tracePt t="39390" x="4619625" y="3216275"/>
          <p14:tracePt t="39415" x="4630738" y="3216275"/>
          <p14:tracePt t="39738" x="4668838" y="3216275"/>
          <p14:tracePt t="39748" x="4719638" y="3203575"/>
          <p14:tracePt t="39764" x="4768850" y="3203575"/>
          <p14:tracePt t="39766" x="4806950" y="3190875"/>
          <p14:tracePt t="39789" x="4881563" y="3178175"/>
          <p14:tracePt t="39814" x="4994275" y="3165475"/>
          <p14:tracePt t="39840" x="5094288" y="3154363"/>
          <p14:tracePt t="39865" x="5170488" y="3141663"/>
          <p14:tracePt t="39889" x="5207000" y="3141663"/>
          <p14:tracePt t="39914" x="5257800" y="3128963"/>
          <p14:tracePt t="39939" x="5281613" y="3116263"/>
          <p14:tracePt t="39965" x="5307013" y="3116263"/>
          <p14:tracePt t="39989" x="5319713" y="3103563"/>
          <p14:tracePt t="40014" x="5332413" y="3090863"/>
          <p14:tracePt t="40039" x="5345113" y="3090863"/>
          <p14:tracePt t="40064" x="5370513" y="3078163"/>
          <p14:tracePt t="40089" x="5383213" y="3065463"/>
          <p14:tracePt t="40114" x="5407025" y="3054350"/>
          <p14:tracePt t="40140" x="5419725" y="3041650"/>
          <p14:tracePt t="40141" x="5432425" y="3041650"/>
          <p14:tracePt t="40164" x="5457825" y="3028950"/>
          <p14:tracePt t="40189" x="5470525" y="3028950"/>
          <p14:tracePt t="40214" x="5483225" y="3016250"/>
          <p14:tracePt t="40240" x="5507038" y="3016250"/>
          <p14:tracePt t="40264" x="5507038" y="3003550"/>
          <p14:tracePt t="40289" x="5519738" y="2990850"/>
          <p14:tracePt t="40319" x="5532438" y="2990850"/>
          <p14:tracePt t="40350" x="5545138" y="2990850"/>
          <p14:tracePt t="40364" x="5545138" y="2978150"/>
          <p14:tracePt t="40390" x="5557838" y="2978150"/>
          <p14:tracePt t="40414" x="5557838" y="2965450"/>
          <p14:tracePt t="40439" x="5583238" y="2941638"/>
          <p14:tracePt t="40464" x="5607050" y="2916238"/>
          <p14:tracePt t="40489" x="5670550" y="2865438"/>
          <p14:tracePt t="40513" x="5719763" y="2840038"/>
          <p14:tracePt t="40539" x="5808663" y="2790825"/>
          <p14:tracePt t="40564" x="5870575" y="2752725"/>
          <p14:tracePt t="40588" x="5932488" y="2703513"/>
          <p14:tracePt t="40613" x="5983288" y="2690813"/>
          <p14:tracePt t="40638" x="6070600" y="2652713"/>
          <p14:tracePt t="40663" x="6108700" y="2627313"/>
          <p14:tracePt t="40666" x="6134100" y="2616200"/>
          <p14:tracePt t="40689" x="6157913" y="2603500"/>
          <p14:tracePt t="40713" x="6183313" y="2590800"/>
          <p14:tracePt t="40715" x="6208713" y="2578100"/>
          <p14:tracePt t="40738" x="6234113" y="2565400"/>
          <p14:tracePt t="40763" x="6259513" y="2552700"/>
          <p14:tracePt t="40765" x="6270625" y="2552700"/>
          <p14:tracePt t="40788" x="6308725" y="2527300"/>
          <p14:tracePt t="40814" x="6346825" y="2527300"/>
          <p14:tracePt t="40815" x="6359525" y="2516188"/>
          <p14:tracePt t="40838" x="6396038" y="2503488"/>
          <p14:tracePt t="40864" x="6408738" y="2503488"/>
          <p14:tracePt t="40888" x="6421438" y="2503488"/>
          <p14:tracePt t="40913" x="6434138" y="2503488"/>
          <p14:tracePt t="41072" x="6421438" y="2503488"/>
          <p14:tracePt t="41211" x="6408738" y="2503488"/>
          <p14:tracePt t="41312" x="6408738" y="2516188"/>
          <p14:tracePt t="41409" x="6396038" y="2516188"/>
          <p14:tracePt t="41550" x="6396038" y="2527300"/>
          <p14:tracePt t="41587" x="6383338" y="2527300"/>
          <p14:tracePt t="41606" x="6383338" y="2540000"/>
          <p14:tracePt t="41666" x="6370638" y="2540000"/>
          <p14:tracePt t="41696" x="6359525" y="2552700"/>
          <p14:tracePt t="41726" x="6346825" y="2552700"/>
          <p14:tracePt t="41738" x="6334125" y="2552700"/>
          <p14:tracePt t="41745" x="6321425" y="2552700"/>
          <p14:tracePt t="41762" x="6308725" y="2552700"/>
          <p14:tracePt t="41788" x="6283325" y="2565400"/>
          <p14:tracePt t="41812" x="6259513" y="2565400"/>
          <p14:tracePt t="41814" x="6246813" y="2578100"/>
          <p14:tracePt t="41837" x="6234113" y="2578100"/>
          <p14:tracePt t="41862" x="6221413" y="2578100"/>
          <p14:tracePt t="41887" x="6196013" y="2578100"/>
          <p14:tracePt t="41912" x="6183313" y="2578100"/>
          <p14:tracePt t="41914" x="6170613" y="2578100"/>
          <p14:tracePt t="41937" x="6157913" y="2578100"/>
          <p14:tracePt t="41963" x="6146800" y="2578100"/>
          <p14:tracePt t="41987" x="6134100" y="2578100"/>
          <p14:tracePt t="42013" x="6121400" y="2578100"/>
          <p14:tracePt t="42053" x="6108700" y="2578100"/>
          <p14:tracePt t="42082" x="6096000" y="2578100"/>
          <p14:tracePt t="42389" x="6096000" y="2565400"/>
          <p14:tracePt t="42726" x="6108700" y="2565400"/>
          <p14:tracePt t="42885" x="6108700" y="2552700"/>
          <p14:tracePt t="43004" x="6121400" y="2552700"/>
          <p14:tracePt t="43043" x="6121400" y="2540000"/>
          <p14:tracePt t="43062" x="6134100" y="2540000"/>
          <p14:tracePt t="43092" x="6146800" y="2540000"/>
          <p14:tracePt t="43102" x="6157913" y="2540000"/>
          <p14:tracePt t="43112" x="6170613" y="2540000"/>
          <p14:tracePt t="43136" x="6196013" y="2527300"/>
          <p14:tracePt t="43161" x="6208713" y="2527300"/>
          <p14:tracePt t="43185" x="6221413" y="2516188"/>
          <p14:tracePt t="43210" x="6234113" y="2516188"/>
          <p14:tracePt t="43212" x="6246813" y="2516188"/>
          <p14:tracePt t="43235" x="6259513" y="2516188"/>
          <p14:tracePt t="43270" x="6270625" y="2516188"/>
          <p14:tracePt t="43598" x="6259513" y="2516188"/>
          <p14:tracePt t="43638" x="6246813" y="2516188"/>
          <p14:tracePt t="43716" x="6234113" y="2516188"/>
          <p14:tracePt t="44379" x="6221413" y="2516188"/>
          <p14:tracePt t="50135" x="6196013" y="2516188"/>
          <p14:tracePt t="50144" x="6170613" y="2490788"/>
          <p14:tracePt t="50153" x="6146800" y="2490788"/>
          <p14:tracePt t="50177" x="6034088" y="2427288"/>
          <p14:tracePt t="50202" x="5870575" y="2352675"/>
          <p14:tracePt t="50205" x="5757863" y="2303463"/>
          <p14:tracePt t="50227" x="5483225" y="2201863"/>
          <p14:tracePt t="50253" x="5094288" y="2114550"/>
          <p14:tracePt t="50277" x="4894263" y="2078038"/>
          <p14:tracePt t="50303" x="4643438" y="2039938"/>
          <p14:tracePt t="50327" x="4594225" y="2014538"/>
          <p14:tracePt t="50531" x="4556125" y="2001838"/>
          <p14:tracePt t="50542" x="4481513" y="1952625"/>
          <p14:tracePt t="50553" x="4343400" y="1865313"/>
          <p14:tracePt t="50577" x="3867150" y="1663700"/>
          <p14:tracePt t="50602" x="3167063" y="1363663"/>
          <p14:tracePt t="50604" x="2841625" y="1227138"/>
          <p14:tracePt t="50627" x="2265363" y="963613"/>
          <p14:tracePt t="50652" x="1865313" y="788988"/>
          <p14:tracePt t="50677" x="1765300" y="750888"/>
          <p14:tracePt t="50857" x="1739900" y="725488"/>
          <p14:tracePt t="50868" x="1665288" y="688975"/>
          <p14:tracePt t="50878" x="1527175" y="625475"/>
          <p14:tracePt t="50901" x="989013" y="450850"/>
          <p14:tracePt t="50926" x="263525" y="1873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2F4FA-BBEE-EC78-65F6-CF3E90622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BD8709F-2E45-0894-E3EA-4582E86E4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28699"/>
          </a:xfrm>
        </p:spPr>
        <p:txBody>
          <a:bodyPr>
            <a:normAutofit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RESULTS (Cont’d)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E855F-86B2-BD32-C8EF-46E0D55F9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5829301"/>
            <a:ext cx="1958927" cy="89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A873C2-05E4-FEF8-65DD-CD770735ADB8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51588" y="5646421"/>
            <a:ext cx="1202788" cy="1211579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DF76EAD-1B06-9B73-2696-0382D9A4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040" y="5942754"/>
            <a:ext cx="7543800" cy="731656"/>
          </a:xfrm>
        </p:spPr>
        <p:txBody>
          <a:bodyPr/>
          <a:lstStyle/>
          <a:p>
            <a:r>
              <a:rPr lang="en-US" sz="2400" b="1" dirty="0">
                <a:latin typeface="Aptos" panose="020B0004020202020204" pitchFamily="34" charset="0"/>
              </a:rPr>
              <a:t>Presenting Author: AMORHA, Kosisochi Chinwendu (kosisochi.amorha@unn.edu.ng)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1D8E5-CAE5-B405-39F8-B677FA4AC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6" y="0"/>
            <a:ext cx="1322363" cy="101287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7FDB44-6ED8-B645-B234-95ABD4154258}"/>
              </a:ext>
            </a:extLst>
          </p:cNvPr>
          <p:cNvSpPr txBox="1">
            <a:spLocks/>
          </p:cNvSpPr>
          <p:nvPr/>
        </p:nvSpPr>
        <p:spPr>
          <a:xfrm>
            <a:off x="396240" y="982648"/>
            <a:ext cx="5585460" cy="4927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400" b="1" dirty="0">
                <a:latin typeface="Aptos" panose="020B0004020202020204" pitchFamily="34" charset="0"/>
              </a:rPr>
              <a:t>Outright rejection of children with asthma by boarding secondary schools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Never reject – to avoid discrimination and stigmatisation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Reject if unprepared – better safe than sorry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Accept even if unprepared but without liability to school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latin typeface="Aptos" panose="020B0004020202020204" pitchFamily="34" charset="0"/>
              </a:rPr>
              <a:t>Accept if prepared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3000" dirty="0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68800-491B-6889-9432-4A3D19AA01F8}"/>
              </a:ext>
            </a:extLst>
          </p:cNvPr>
          <p:cNvSpPr txBox="1">
            <a:spLocks/>
          </p:cNvSpPr>
          <p:nvPr/>
        </p:nvSpPr>
        <p:spPr>
          <a:xfrm>
            <a:off x="6421380" y="2207482"/>
            <a:ext cx="5585460" cy="370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600" dirty="0">
                <a:latin typeface="Aptos" panose="020B0004020202020204" pitchFamily="34" charset="0"/>
              </a:rPr>
              <a:t>“No! It could be misconstrued as stigmatisation.” (P18)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“Only if they are not equipped. I think it's best for everyone if ill-equipped boarding schools reject known asthmatics. I can understand why other colleagues feel differently, as "rejection" has strong connotations of discrimination and unequal opportunity. But, </a:t>
            </a:r>
            <a:r>
              <a:rPr lang="en-CA" sz="1600" i="1" dirty="0">
                <a:latin typeface="Aptos" panose="020B0004020202020204" pitchFamily="34" charset="0"/>
              </a:rPr>
              <a:t>better safe than sorry!”</a:t>
            </a:r>
            <a:r>
              <a:rPr lang="en-CA" sz="1600" dirty="0">
                <a:latin typeface="Aptos" panose="020B0004020202020204" pitchFamily="34" charset="0"/>
              </a:rPr>
              <a:t> (P9)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“They should advise parents to opt for day school. However, if parents insist, school should not be held liable.” (P19)</a:t>
            </a:r>
          </a:p>
          <a:p>
            <a:r>
              <a:rPr lang="en-CA" sz="1600" dirty="0">
                <a:latin typeface="Aptos" panose="020B0004020202020204" pitchFamily="34" charset="0"/>
              </a:rPr>
              <a:t>“Where boarding schools should not outrightly reject an asthma student, they must ensure that they are fully equipped to take care of those children.” (P1)</a:t>
            </a:r>
            <a:endParaRPr lang="en-US" sz="1600" dirty="0">
              <a:latin typeface="Aptos" panose="020B00040202020202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582E1EF1-316B-502B-5557-061D7B550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43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33"/>
    </mc:Choice>
    <mc:Fallback>
      <p:transition spd="slow" advTm="27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948" x="3394075" y="6161088"/>
          <p14:tracePt t="19151" x="2565400" y="6683375"/>
          <p14:tracePt t="19173" x="2790825" y="6357938"/>
          <p14:tracePt t="19199" x="3305175" y="5607050"/>
          <p14:tracePt t="19223" x="3679825" y="5030788"/>
          <p14:tracePt t="19248" x="4030663" y="4479925"/>
          <p14:tracePt t="19250" x="4168775" y="4279900"/>
          <p14:tracePt t="19273" x="4343400" y="3992563"/>
          <p14:tracePt t="19298" x="4443413" y="3816350"/>
          <p14:tracePt t="19324" x="4443413" y="3792538"/>
          <p14:tracePt t="19536" x="4468813" y="3767138"/>
          <p14:tracePt t="19543" x="4506913" y="3692525"/>
          <p14:tracePt t="19553" x="4556125" y="3616325"/>
          <p14:tracePt t="19572" x="4606925" y="3516313"/>
          <p14:tracePt t="19575" x="4668838" y="3441700"/>
          <p14:tracePt t="19597" x="4806950" y="3278188"/>
          <p14:tracePt t="19622" x="4956175" y="3090863"/>
          <p14:tracePt t="19624" x="5032375" y="3028950"/>
          <p14:tracePt t="19647" x="5170488" y="2916238"/>
          <p14:tracePt t="19673" x="5332413" y="2803525"/>
          <p14:tracePt t="19697" x="5407025" y="2765425"/>
          <p14:tracePt t="19723" x="5507038" y="2778125"/>
          <p14:tracePt t="19747" x="5545138" y="2816225"/>
          <p14:tracePt t="19772" x="5595938" y="2890838"/>
          <p14:tracePt t="19797" x="5619750" y="2941638"/>
          <p14:tracePt t="19823" x="5657850" y="3016250"/>
          <p14:tracePt t="19847" x="5670550" y="3041650"/>
          <p14:tracePt t="19872" x="5695950" y="3103563"/>
          <p14:tracePt t="19897" x="5695950" y="3154363"/>
          <p14:tracePt t="19923" x="5732463" y="3228975"/>
          <p14:tracePt t="19947" x="5770563" y="3316288"/>
          <p14:tracePt t="19972" x="5832475" y="3479800"/>
          <p14:tracePt t="19997" x="5883275" y="3629025"/>
          <p14:tracePt t="20001" x="5908675" y="3703638"/>
          <p14:tracePt t="20022" x="5957888" y="3841750"/>
          <p14:tracePt t="20047" x="5995988" y="3954463"/>
          <p14:tracePt t="20049" x="6008688" y="4005263"/>
          <p14:tracePt t="20072" x="6045200" y="4105275"/>
          <p14:tracePt t="20098" x="6070600" y="4167188"/>
          <p14:tracePt t="20122" x="6096000" y="4192588"/>
          <p14:tracePt t="20147" x="6108700" y="4192588"/>
          <p14:tracePt t="20172" x="6121400" y="4192588"/>
          <p14:tracePt t="20198" x="6121400" y="4179888"/>
          <p14:tracePt t="20199" x="6121400" y="4154488"/>
          <p14:tracePt t="20222" x="6121400" y="4105275"/>
          <p14:tracePt t="20247" x="6134100" y="4017963"/>
          <p14:tracePt t="20249" x="6134100" y="3967163"/>
          <p14:tracePt t="20272" x="6146800" y="3816350"/>
          <p14:tracePt t="20298" x="6157913" y="3579813"/>
          <p14:tracePt t="20322" x="6170613" y="3403600"/>
          <p14:tracePt t="20325" x="6170613" y="3341688"/>
          <p14:tracePt t="20347" x="6170613" y="3203575"/>
          <p14:tracePt t="20373" x="6170613" y="3054350"/>
          <p14:tracePt t="20398" x="6170613" y="2878138"/>
          <p14:tracePt t="20422" x="6157913" y="2790825"/>
          <p14:tracePt t="20425" x="6146800" y="2752725"/>
          <p14:tracePt t="20448" x="6121400" y="2716213"/>
          <p14:tracePt t="20473" x="6070600" y="2678113"/>
          <p14:tracePt t="20474" x="6045200" y="2665413"/>
          <p14:tracePt t="20497" x="5983288" y="2665413"/>
          <p14:tracePt t="20523" x="5921375" y="2665413"/>
          <p14:tracePt t="20526" x="5883275" y="2678113"/>
          <p14:tracePt t="20545" x="5783263" y="2752725"/>
          <p14:tracePt t="20570" x="5657850" y="2878138"/>
          <p14:tracePt t="20596" x="5495925" y="3054350"/>
          <p14:tracePt t="20620" x="5407025" y="3128963"/>
          <p14:tracePt t="20645" x="5294313" y="3241675"/>
          <p14:tracePt t="20671" x="5245100" y="3267075"/>
          <p14:tracePt t="20695" x="5181600" y="3267075"/>
          <p14:tracePt t="20720" x="5132388" y="3178175"/>
          <p14:tracePt t="20746" x="5068888" y="3090863"/>
          <p14:tracePt t="20772" x="5006975" y="2978150"/>
          <p14:tracePt t="20796" x="4968875" y="2916238"/>
          <p14:tracePt t="20821" x="4919663" y="2878138"/>
          <p14:tracePt t="20846" x="4919663" y="2865438"/>
          <p14:tracePt t="20871" x="4906963" y="2865438"/>
          <p14:tracePt t="20896" x="4906963" y="2878138"/>
          <p14:tracePt t="20922" x="4932363" y="3090863"/>
          <p14:tracePt t="20947" x="4994275" y="3354388"/>
          <p14:tracePt t="20972" x="5119688" y="3667125"/>
          <p14:tracePt t="20974" x="5194300" y="3829050"/>
          <p14:tracePt t="20996" x="5319713" y="4067175"/>
          <p14:tracePt t="21022" x="5495925" y="4341813"/>
          <p14:tracePt t="21046" x="5583238" y="4443413"/>
          <p14:tracePt t="21072" x="5657850" y="4492625"/>
          <p14:tracePt t="21096" x="5683250" y="4492625"/>
          <p14:tracePt t="21121" x="5783263" y="4318000"/>
          <p14:tracePt t="21146" x="5845175" y="4092575"/>
          <p14:tracePt t="21172" x="5921375" y="3667125"/>
          <p14:tracePt t="21196" x="5970588" y="3390900"/>
          <p14:tracePt t="21221" x="6034088" y="3041650"/>
          <p14:tracePt t="21246" x="6045200" y="2852738"/>
          <p14:tracePt t="21271" x="6057900" y="2665413"/>
          <p14:tracePt t="21296" x="6057900" y="2565400"/>
          <p14:tracePt t="21321" x="6057900" y="2516188"/>
          <p14:tracePt t="21346" x="6070600" y="2478088"/>
          <p14:tracePt t="21371" x="6070600" y="2465388"/>
          <p14:tracePt t="21396" x="6108700" y="2452688"/>
          <p14:tracePt t="21398" x="6121400" y="2439988"/>
          <p14:tracePt t="21421" x="6196013" y="2414588"/>
          <p14:tracePt t="21446" x="6383338" y="2352675"/>
          <p14:tracePt t="21471" x="6483350" y="2303463"/>
          <p14:tracePt t="21496" x="6572250" y="2252663"/>
          <p14:tracePt t="21519" x="6584950" y="2239963"/>
          <p14:tracePt t="21643" x="6584950" y="2252663"/>
          <p14:tracePt t="21662" x="6584950" y="2265363"/>
          <p14:tracePt t="21686" x="6584950" y="2278063"/>
          <p14:tracePt t="21715" x="6584950" y="2290763"/>
          <p14:tracePt t="21725" x="6572250" y="2290763"/>
          <p14:tracePt t="21745" x="6572250" y="2303463"/>
          <p14:tracePt t="21772" x="6572250" y="2314575"/>
          <p14:tracePt t="21804" x="6572250" y="2327275"/>
          <p14:tracePt t="21821" x="6546850" y="2352675"/>
          <p14:tracePt t="21845" x="6508750" y="2403475"/>
          <p14:tracePt t="21871" x="6408738" y="2516188"/>
          <p14:tracePt t="21895" x="6246813" y="2652713"/>
          <p14:tracePt t="21921" x="6070600" y="2778125"/>
          <p14:tracePt t="21945" x="5832475" y="2890838"/>
          <p14:tracePt t="21971" x="5657850" y="2952750"/>
          <p14:tracePt t="21995" x="5570538" y="2952750"/>
          <p14:tracePt t="22020" x="5483225" y="2952750"/>
          <p14:tracePt t="22023" x="5445125" y="2965450"/>
          <p14:tracePt t="22044" x="5383213" y="2990850"/>
          <p14:tracePt t="22069" x="5307013" y="3003550"/>
          <p14:tracePt t="22072" x="5281613" y="3003550"/>
          <p14:tracePt t="22095" x="5207000" y="3003550"/>
          <p14:tracePt t="22120" x="5106988" y="3041650"/>
          <p14:tracePt t="22145" x="5045075" y="3078163"/>
          <p14:tracePt t="22170" x="4968875" y="3090863"/>
          <p14:tracePt t="22194" x="4919663" y="3116263"/>
          <p14:tracePt t="22220" x="4843463" y="3178175"/>
          <p14:tracePt t="22244" x="4794250" y="3241675"/>
          <p14:tracePt t="22269" x="4706938" y="3354388"/>
          <p14:tracePt t="22294" x="4619625" y="3503613"/>
          <p14:tracePt t="22320" x="4568825" y="3590925"/>
          <p14:tracePt t="22344" x="4556125" y="3629025"/>
          <p14:tracePt t="22369" x="4556125" y="3641725"/>
          <p14:tracePt t="22394" x="4581525" y="3703638"/>
          <p14:tracePt t="22420" x="4706938" y="3803650"/>
          <p14:tracePt t="22444" x="4843463" y="3829050"/>
          <p14:tracePt t="22470" x="4994275" y="3841750"/>
          <p14:tracePt t="22494" x="5057775" y="3841750"/>
          <p14:tracePt t="22520" x="5132388" y="3816350"/>
          <p14:tracePt t="22543" x="5194300" y="3767138"/>
          <p14:tracePt t="22569" x="5319713" y="3654425"/>
          <p14:tracePt t="22595" x="5445125" y="3541713"/>
          <p14:tracePt t="22597" x="5507038" y="3479800"/>
          <p14:tracePt t="22620" x="5645150" y="3367088"/>
          <p14:tracePt t="22644" x="5808663" y="3228975"/>
          <p14:tracePt t="22669" x="5908675" y="3154363"/>
          <p14:tracePt t="22695" x="6070600" y="3078163"/>
          <p14:tracePt t="22719" x="6146800" y="3054350"/>
          <p14:tracePt t="22744" x="6221413" y="3028950"/>
          <p14:tracePt t="22746" x="6259513" y="3016250"/>
          <p14:tracePt t="22769" x="6321425" y="3016250"/>
          <p14:tracePt t="22794" x="6396038" y="3003550"/>
          <p14:tracePt t="22819" x="6446838" y="2990850"/>
          <p14:tracePt t="22844" x="6496050" y="2965450"/>
          <p14:tracePt t="22869" x="6534150" y="2928938"/>
          <p14:tracePt t="22871" x="6559550" y="2928938"/>
          <p14:tracePt t="22894" x="6584950" y="2903538"/>
          <p14:tracePt t="22919" x="6608763" y="2903538"/>
          <p14:tracePt t="22921" x="6621463" y="2903538"/>
          <p14:tracePt t="22943" x="6646863" y="2903538"/>
          <p14:tracePt t="23020" x="6646863" y="2916238"/>
          <p14:tracePt t="23030" x="6646863" y="2928938"/>
          <p14:tracePt t="23052" x="6634163" y="2941638"/>
          <p14:tracePt t="23069" x="6621463" y="2965450"/>
          <p14:tracePt t="23094" x="6534150" y="3041650"/>
          <p14:tracePt t="23119" x="6383338" y="3154363"/>
          <p14:tracePt t="23143" x="6196013" y="3316288"/>
          <p14:tracePt t="23170" x="5957888" y="3567113"/>
          <p14:tracePt t="23193" x="5845175" y="3667125"/>
          <p14:tracePt t="23219" x="5745163" y="3779838"/>
          <p14:tracePt t="23222" x="5719763" y="3816350"/>
          <p14:tracePt t="23243" x="5670550" y="3879850"/>
          <p14:tracePt t="23268" x="5657850" y="3916363"/>
          <p14:tracePt t="23293" x="5645150" y="3916363"/>
          <p14:tracePt t="23564" x="5657850" y="3916363"/>
          <p14:tracePt t="23574" x="5670550" y="3916363"/>
          <p14:tracePt t="23594" x="5695950" y="3916363"/>
          <p14:tracePt t="23617" x="5770563" y="3916363"/>
          <p14:tracePt t="23643" x="5883275" y="3941763"/>
          <p14:tracePt t="23667" x="5957888" y="3954463"/>
          <p14:tracePt t="23692" x="6045200" y="3979863"/>
          <p14:tracePt t="23716" x="6183313" y="3992563"/>
          <p14:tracePt t="23742" x="6259513" y="4005263"/>
          <p14:tracePt t="23766" x="6308725" y="4017963"/>
          <p14:tracePt t="23791" x="6334125" y="4017963"/>
          <p14:tracePt t="23816" x="6359525" y="4017963"/>
          <p14:tracePt t="23841" x="6370638" y="4029075"/>
          <p14:tracePt t="23900" x="6370638" y="4041775"/>
          <p14:tracePt t="24049" x="6359525" y="4041775"/>
          <p14:tracePt t="24059" x="6359525" y="4054475"/>
          <p14:tracePt t="24069" x="6334125" y="4054475"/>
          <p14:tracePt t="24093" x="6221413" y="4092575"/>
          <p14:tracePt t="24117" x="6008688" y="4154488"/>
          <p14:tracePt t="24143" x="5570538" y="4279900"/>
          <p14:tracePt t="24167" x="5281613" y="4341813"/>
          <p14:tracePt t="24192" x="5006975" y="4405313"/>
          <p14:tracePt t="24218" x="4894263" y="4405313"/>
          <p14:tracePt t="24242" x="4868863" y="4405313"/>
          <p14:tracePt t="24306" x="4868863" y="4392613"/>
          <p14:tracePt t="24346" x="4881563" y="4392613"/>
          <p14:tracePt t="24368" x="4894263" y="4379913"/>
          <p14:tracePt t="24379" x="4906963" y="4379913"/>
          <p14:tracePt t="24391" x="4919663" y="4379913"/>
          <p14:tracePt t="24416" x="4968875" y="4379913"/>
          <p14:tracePt t="24441" x="5045075" y="4379913"/>
          <p14:tracePt t="24465" x="5106988" y="4379913"/>
          <p14:tracePt t="24491" x="5119688" y="4379913"/>
          <p14:tracePt t="24516" x="5157788" y="4379913"/>
          <p14:tracePt t="24541" x="5170488" y="4379913"/>
          <p14:tracePt t="24542" x="5181600" y="4379913"/>
          <p14:tracePt t="24566" x="5207000" y="4392613"/>
          <p14:tracePt t="24591" x="5257800" y="4405313"/>
          <p14:tracePt t="24616" x="5332413" y="4430713"/>
          <p14:tracePt t="24641" x="5394325" y="4454525"/>
          <p14:tracePt t="24666" x="5545138" y="4518025"/>
          <p14:tracePt t="24690" x="5657850" y="4554538"/>
          <p14:tracePt t="24692" x="5708650" y="4567238"/>
          <p14:tracePt t="24715" x="5808663" y="4605338"/>
          <p14:tracePt t="24740" x="5895975" y="4630738"/>
          <p14:tracePt t="24765" x="5983288" y="4630738"/>
          <p14:tracePt t="24791" x="6021388" y="4643438"/>
          <p14:tracePt t="24815" x="6070600" y="4643438"/>
          <p14:tracePt t="24841" x="6108700" y="4643438"/>
          <p14:tracePt t="24866" x="6121400" y="4643438"/>
          <p14:tracePt t="24891" x="6146800" y="4643438"/>
          <p14:tracePt t="24915" x="6157913" y="4643438"/>
          <p14:tracePt t="25300" x="6146800" y="4643438"/>
          <p14:tracePt t="25306" x="6096000" y="4656138"/>
          <p14:tracePt t="25318" x="6021388" y="4679950"/>
          <p14:tracePt t="25339" x="5708650" y="4792663"/>
          <p14:tracePt t="25364" x="5207000" y="4992688"/>
          <p14:tracePt t="25390" x="4568825" y="5268913"/>
          <p14:tracePt t="25391" x="4243388" y="5430838"/>
          <p14:tracePt t="25415" x="3617913" y="5756275"/>
          <p14:tracePt t="25439" x="3041650" y="5994400"/>
          <p14:tracePt t="25464" x="2828925" y="6045200"/>
          <p14:tracePt t="25489" x="2716213" y="6056313"/>
          <p14:tracePt t="25706" x="2678113" y="6069013"/>
          <p14:tracePt t="25714" x="2616200" y="6107113"/>
          <p14:tracePt t="25726" x="2490788" y="6157913"/>
          <p14:tracePt t="25740" x="2352675" y="6257925"/>
          <p14:tracePt t="25766" x="2014538" y="6532563"/>
          <p14:tracePt t="25791" x="1839913" y="6683375"/>
          <p14:tracePt t="25815" x="1714500" y="6819900"/>
          <p14:tracePt t="26030" x="1714500" y="6796088"/>
          <p14:tracePt t="26041" x="1714500" y="6719888"/>
          <p14:tracePt t="26065" x="1677988" y="6507163"/>
          <p14:tracePt t="26091" x="1601788" y="6081713"/>
          <p14:tracePt t="26116" x="1565275" y="5832475"/>
          <p14:tracePt t="26141" x="1527175" y="5507038"/>
          <p14:tracePt t="26165" x="1514475" y="5407025"/>
          <p14:tracePt t="26347" x="1501775" y="5407025"/>
          <p14:tracePt t="26356" x="1489075" y="5343525"/>
          <p14:tracePt t="26369" x="1414463" y="5194300"/>
          <p14:tracePt t="26390" x="1289050" y="4918075"/>
          <p14:tracePt t="26415" x="738188" y="3203575"/>
          <p14:tracePt t="26440" x="376238" y="1978025"/>
          <p14:tracePt t="26465" x="325438" y="1739900"/>
          <p14:tracePt t="26645" x="312738" y="1727200"/>
          <p14:tracePt t="26656" x="263525" y="1652588"/>
          <p14:tracePt t="26666" x="187325" y="1552575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1847</Words>
  <Application>Microsoft Office PowerPoint</Application>
  <PresentationFormat>Widescreen</PresentationFormat>
  <Paragraphs>97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 Theme</vt:lpstr>
      <vt:lpstr>Suitability of Boarding Secondary Schools for Students with Asthma: An Asynchronous Online Focus Group Discussion Among Members of An Asthma Awareness Group </vt:lpstr>
      <vt:lpstr>BACKGROUND</vt:lpstr>
      <vt:lpstr>AIM OF THE STUDY</vt:lpstr>
      <vt:lpstr>METHODS</vt:lpstr>
      <vt:lpstr>METHODS (Cont’d)</vt:lpstr>
      <vt:lpstr>RESULTS</vt:lpstr>
      <vt:lpstr>RESULTS (Cont’d)</vt:lpstr>
      <vt:lpstr>RESULTS (Cont’d)</vt:lpstr>
      <vt:lpstr>RESULTS (Cont’d)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Kosi Amorha</dc:creator>
  <cp:lastModifiedBy>Kosi Amorha</cp:lastModifiedBy>
  <cp:revision>33</cp:revision>
  <dcterms:created xsi:type="dcterms:W3CDTF">2026-08-06T22:28:59Z</dcterms:created>
  <dcterms:modified xsi:type="dcterms:W3CDTF">2026-08-07T23:00:45Z</dcterms:modified>
</cp:coreProperties>
</file>